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810" r:id="rId2"/>
  </p:sldMasterIdLst>
  <p:notesMasterIdLst>
    <p:notesMasterId r:id="rId15"/>
  </p:notesMasterIdLst>
  <p:sldIdLst>
    <p:sldId id="256" r:id="rId3"/>
    <p:sldId id="288" r:id="rId4"/>
    <p:sldId id="270" r:id="rId5"/>
    <p:sldId id="272" r:id="rId6"/>
    <p:sldId id="261" r:id="rId7"/>
    <p:sldId id="279" r:id="rId8"/>
    <p:sldId id="278" r:id="rId9"/>
    <p:sldId id="280" r:id="rId10"/>
    <p:sldId id="287" r:id="rId11"/>
    <p:sldId id="289" r:id="rId12"/>
    <p:sldId id="286" r:id="rId13"/>
    <p:sldId id="267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AEB8-C5C5-447A-91B1-AA824F2F7A3B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B0B67-6B97-493F-A4B0-1F56C6611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7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B0B67-6B97-493F-A4B0-1F56C66113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5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final ingot</a:t>
            </a:r>
            <a:r>
              <a:rPr kumimoji="1" lang="en-US" altLang="ja-JP" baseline="0" dirty="0"/>
              <a:t> reached to the same level of DAMA’s crystals.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D716A-215D-814A-BE3F-2310DE0AF1E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78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final ingot</a:t>
            </a:r>
            <a:r>
              <a:rPr kumimoji="1" lang="en-US" altLang="ja-JP" baseline="0" dirty="0"/>
              <a:t> reached to the same level of DAMA’s crystals.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D716A-215D-814A-BE3F-2310DE0AF1E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16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4F72-610A-4BBD-8F6A-8376FEC1158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42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32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63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68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337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30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6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4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3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0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53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68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528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06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5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5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1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1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9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7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C3ACCF-7CAA-46C1-83D4-8AB2A46558D9}" type="datetimeFigureOut">
              <a:rPr kumimoji="1" lang="ja-JP" altLang="en-US" smtClean="0"/>
              <a:t>2017/1/28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E7E5-5CA2-471A-989F-F470E97040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1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37539"/>
          </a:xfrm>
        </p:spPr>
        <p:txBody>
          <a:bodyPr>
            <a:normAutofit/>
          </a:bodyPr>
          <a:lstStyle/>
          <a:p>
            <a:r>
              <a:rPr kumimoji="1" lang="en-US" altLang="ja-JP" sz="5400" dirty="0"/>
              <a:t>PICO-LON</a:t>
            </a:r>
            <a:r>
              <a:rPr lang="ja-JP" altLang="en-US" sz="5400" dirty="0"/>
              <a:t> </a:t>
            </a:r>
            <a:r>
              <a:rPr kumimoji="1" lang="en-US" altLang="ja-JP" sz="5400" dirty="0"/>
              <a:t>dark matter search</a:t>
            </a:r>
            <a:br>
              <a:rPr kumimoji="1" lang="en-US" altLang="ja-JP" sz="5400" dirty="0"/>
            </a:br>
            <a:r>
              <a:rPr lang="en-US" altLang="ja-JP" sz="3600" dirty="0"/>
              <a:t>K.Fushimi for PICO-LON collaboration</a:t>
            </a:r>
            <a:br>
              <a:rPr lang="en-US" altLang="ja-JP" sz="5400" dirty="0"/>
            </a:b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4480" y="3918527"/>
            <a:ext cx="9144000" cy="1891146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kumimoji="1" lang="en-US" altLang="ja-JP" dirty="0"/>
              <a:t>Why</a:t>
            </a:r>
            <a:r>
              <a:rPr kumimoji="1" lang="ja-JP" altLang="en-US" dirty="0"/>
              <a:t> </a:t>
            </a:r>
            <a:r>
              <a:rPr kumimoji="1" lang="en-US" altLang="ja-JP" dirty="0"/>
              <a:t>NaI</a:t>
            </a:r>
            <a:r>
              <a:rPr kumimoji="1" lang="ja-JP" altLang="en-US" dirty="0"/>
              <a:t>？</a:t>
            </a:r>
            <a:endParaRPr kumimoji="1" lang="en-US" altLang="ja-JP" dirty="0"/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ja-JP" dirty="0"/>
              <a:t>PICO-LON</a:t>
            </a:r>
            <a:r>
              <a:rPr kumimoji="1" lang="ja-JP" altLang="en-US" dirty="0"/>
              <a:t>の現状</a:t>
            </a:r>
            <a:endParaRPr kumimoji="1" lang="en-US" altLang="ja-JP" dirty="0"/>
          </a:p>
          <a:p>
            <a:pPr marL="457200" indent="-457200" algn="l">
              <a:buFont typeface="+mj-lt"/>
              <a:buAutoNum type="arabicPeriod"/>
            </a:pPr>
            <a:r>
              <a:rPr lang="ja-JP" altLang="en-US" dirty="0"/>
              <a:t>現在の取り組み</a:t>
            </a:r>
            <a:endParaRPr lang="en-US" altLang="ja-JP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dirty="0"/>
              <a:t>将来の展望</a:t>
            </a:r>
          </a:p>
        </p:txBody>
      </p:sp>
    </p:spTree>
    <p:extLst>
      <p:ext uri="{BB962C8B-B14F-4D97-AF65-F5344CB8AC3E}">
        <p14:creationId xmlns:p14="http://schemas.microsoft.com/office/powerpoint/2010/main" val="283805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1671564" y="1596385"/>
          <a:ext cx="8862726" cy="3542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2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DAMA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DM-Ice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Ingot</a:t>
                      </a:r>
                      <a:r>
                        <a:rPr kumimoji="1" lang="en-US" altLang="ja-JP" sz="2800" baseline="0" dirty="0">
                          <a:solidFill>
                            <a:srgbClr val="FF0000"/>
                          </a:solidFill>
                        </a:rPr>
                        <a:t> 26~37</a:t>
                      </a:r>
                    </a:p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Goal of PICO-LON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 err="1"/>
                        <a:t>nat</a:t>
                      </a:r>
                      <a:r>
                        <a:rPr kumimoji="1" lang="en-US" altLang="ja-JP" sz="2800" dirty="0" err="1"/>
                        <a:t>K</a:t>
                      </a:r>
                      <a:r>
                        <a:rPr kumimoji="1" lang="en-US" altLang="ja-JP" sz="2800" dirty="0"/>
                        <a:t> (ppb)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&lt;20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660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aseline="0" dirty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kumimoji="1" lang="en-US" altLang="ja-JP" sz="2800" baseline="0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&lt;20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/>
                        <a:t>232</a:t>
                      </a:r>
                      <a:r>
                        <a:rPr kumimoji="1" lang="en-US" altLang="ja-JP" sz="2800" dirty="0"/>
                        <a:t>Th(</a:t>
                      </a:r>
                      <a:r>
                        <a:rPr kumimoji="1" lang="en-US" altLang="ja-JP" sz="2800" dirty="0" err="1"/>
                        <a:t>ppt</a:t>
                      </a:r>
                      <a:r>
                        <a:rPr kumimoji="1" lang="en-US" altLang="ja-JP" sz="2800" dirty="0"/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0.5-0.7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2.5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0.3±0.5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/>
                        <a:t>238</a:t>
                      </a:r>
                      <a:r>
                        <a:rPr kumimoji="1" lang="en-US" altLang="ja-JP" sz="2800" dirty="0"/>
                        <a:t>U(</a:t>
                      </a:r>
                      <a:r>
                        <a:rPr kumimoji="1" lang="en-US" altLang="ja-JP" sz="2800" dirty="0" err="1"/>
                        <a:t>ppt</a:t>
                      </a:r>
                      <a:r>
                        <a:rPr kumimoji="1" lang="en-US" altLang="ja-JP" sz="2800" dirty="0"/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0.7-10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1.4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4.7±0.3 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/>
                        <a:t>210</a:t>
                      </a:r>
                      <a:r>
                        <a:rPr kumimoji="1" lang="en-US" altLang="ja-JP" sz="2800" dirty="0"/>
                        <a:t>Pb</a:t>
                      </a:r>
                    </a:p>
                    <a:p>
                      <a:r>
                        <a:rPr kumimoji="1" lang="en-US" altLang="ja-JP" sz="2800" dirty="0"/>
                        <a:t>(</a:t>
                      </a:r>
                      <a:r>
                        <a:rPr kumimoji="1" lang="en-US" altLang="ja-JP" sz="2800" dirty="0" err="1"/>
                        <a:t>μBq</a:t>
                      </a:r>
                      <a:r>
                        <a:rPr kumimoji="1" lang="en-US" altLang="ja-JP" sz="2800" dirty="0"/>
                        <a:t>/kg)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5-30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1470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29.4±6.6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 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814429" y="5139205"/>
            <a:ext cx="7632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altLang="ja-JP" sz="2000" dirty="0"/>
              <a:t>U-chain:   1ppt= 12.3μBq/kg</a:t>
            </a:r>
          </a:p>
          <a:p>
            <a:pPr marL="571500" indent="-571500">
              <a:buFontTx/>
              <a:buChar char="•"/>
            </a:pPr>
            <a:r>
              <a:rPr lang="en-US" altLang="ja-JP" sz="2000" dirty="0" err="1"/>
              <a:t>Th</a:t>
            </a:r>
            <a:r>
              <a:rPr lang="en-US" altLang="ja-JP" sz="2000" dirty="0"/>
              <a:t>-chain:  1ppt= 4.0μBq/kg</a:t>
            </a:r>
          </a:p>
          <a:p>
            <a:pPr marL="571500" indent="-571500">
              <a:buFontTx/>
              <a:buChar char="•"/>
            </a:pPr>
            <a:r>
              <a:rPr lang="en-US" altLang="ja-JP" sz="2000" baseline="30000" dirty="0"/>
              <a:t>210</a:t>
            </a:r>
            <a:r>
              <a:rPr lang="en-US" altLang="ja-JP" sz="2000" dirty="0"/>
              <a:t>Pb:       1ppt=2.5kBq/kg</a:t>
            </a:r>
            <a:endParaRPr lang="en-US" altLang="ja-JP" sz="3200" dirty="0"/>
          </a:p>
          <a:p>
            <a:r>
              <a:rPr lang="en-US" altLang="ja-JP" sz="2000" dirty="0"/>
              <a:t>DAMA: NIM A592 (2008) 297.</a:t>
            </a:r>
          </a:p>
          <a:p>
            <a:r>
              <a:rPr lang="en-US" altLang="ja-JP" sz="2000" dirty="0"/>
              <a:t>DM-ICE:  Phys. Rev. D90 (2014) 092005.</a:t>
            </a:r>
          </a:p>
        </p:txBody>
      </p:sp>
      <p:sp>
        <p:nvSpPr>
          <p:cNvPr id="5" name="スマイル 4"/>
          <p:cNvSpPr/>
          <p:nvPr/>
        </p:nvSpPr>
        <p:spPr>
          <a:xfrm>
            <a:off x="9541728" y="3102646"/>
            <a:ext cx="535259" cy="4795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マイル 5"/>
          <p:cNvSpPr/>
          <p:nvPr/>
        </p:nvSpPr>
        <p:spPr>
          <a:xfrm>
            <a:off x="9541727" y="4180199"/>
            <a:ext cx="535259" cy="47950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87327" y="291055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現状１：</a:t>
            </a:r>
            <a:r>
              <a:rPr kumimoji="1" lang="en-US" altLang="ja-JP" dirty="0"/>
              <a:t>Purity of NaI(Tl)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7B3D-1CE9-4FD1-A067-7936FC54A06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9541727" y="3611425"/>
            <a:ext cx="535259" cy="4795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9545025" y="2563148"/>
            <a:ext cx="535259" cy="4795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674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将来の展望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534" y="1828800"/>
            <a:ext cx="11887200" cy="435133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4000" dirty="0"/>
              <a:t>新学術追加予算</a:t>
            </a:r>
            <a:endParaRPr kumimoji="1" lang="en-US" altLang="ja-JP" sz="4000" dirty="0"/>
          </a:p>
          <a:p>
            <a:pPr lvl="1"/>
            <a:r>
              <a:rPr kumimoji="1" lang="en-US" altLang="ja-JP" sz="3600" dirty="0"/>
              <a:t>6 kg</a:t>
            </a:r>
            <a:r>
              <a:rPr kumimoji="1" lang="ja-JP" altLang="en-US" sz="3600" dirty="0"/>
              <a:t>の大型</a:t>
            </a:r>
            <a:r>
              <a:rPr kumimoji="1" lang="en-US" altLang="ja-JP" sz="3600" dirty="0"/>
              <a:t>NaI(Tl)</a:t>
            </a:r>
            <a:r>
              <a:rPr kumimoji="1" lang="ja-JP" altLang="en-US" sz="3600" dirty="0"/>
              <a:t>結晶を作る</a:t>
            </a:r>
            <a:endParaRPr kumimoji="1" lang="en-US" altLang="ja-JP" sz="3600" dirty="0"/>
          </a:p>
          <a:p>
            <a:pPr lvl="1"/>
            <a:r>
              <a:rPr kumimoji="1" lang="ja-JP" altLang="en-US" sz="3600" dirty="0"/>
              <a:t>結晶製造方法までは確立しているはず</a:t>
            </a:r>
            <a:endParaRPr kumimoji="1" lang="en-US" altLang="ja-JP" sz="3600" dirty="0"/>
          </a:p>
          <a:p>
            <a:pPr lvl="1"/>
            <a:r>
              <a:rPr kumimoji="1" lang="en-US" altLang="ja-JP" sz="3600" dirty="0"/>
              <a:t>Tl</a:t>
            </a:r>
            <a:r>
              <a:rPr kumimoji="1" lang="ja-JP" altLang="en-US" sz="3600" dirty="0"/>
              <a:t>濃度の均一化についてテスト中</a:t>
            </a:r>
            <a:endParaRPr kumimoji="1" lang="en-US" altLang="ja-JP" sz="3600" dirty="0"/>
          </a:p>
          <a:p>
            <a:pPr lvl="1"/>
            <a:endParaRPr lang="en-US" altLang="ja-JP" sz="3600" dirty="0"/>
          </a:p>
          <a:p>
            <a:pPr lvl="1"/>
            <a:r>
              <a:rPr kumimoji="1" lang="ja-JP" altLang="en-US" sz="3600" dirty="0"/>
              <a:t>結晶の成型・研磨</a:t>
            </a:r>
            <a:endParaRPr kumimoji="1" lang="en-US" altLang="ja-JP" sz="3600" dirty="0"/>
          </a:p>
          <a:p>
            <a:pPr lvl="1"/>
            <a:r>
              <a:rPr lang="ja-JP" altLang="en-US" sz="3600" dirty="0"/>
              <a:t>検出器の組み立て</a:t>
            </a:r>
            <a:endParaRPr lang="en-US" altLang="ja-JP" sz="3600" dirty="0"/>
          </a:p>
          <a:p>
            <a:pPr lvl="1"/>
            <a:r>
              <a:rPr lang="ja-JP" altLang="en-US" sz="3600" dirty="0"/>
              <a:t>バックグラウンドを取り込まない組み立て方法を検討中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98269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064"/>
            <a:ext cx="2758697" cy="26179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557" y="2799635"/>
            <a:ext cx="4144533" cy="40583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48" y="1"/>
            <a:ext cx="5304403" cy="6858000"/>
          </a:xfrm>
          <a:prstGeom prst="rect">
            <a:avLst/>
          </a:prstGeom>
        </p:spPr>
      </p:pic>
      <p:sp>
        <p:nvSpPr>
          <p:cNvPr id="7" name="ストライプ矢印 6"/>
          <p:cNvSpPr/>
          <p:nvPr/>
        </p:nvSpPr>
        <p:spPr>
          <a:xfrm rot="20981766">
            <a:off x="517098" y="1661080"/>
            <a:ext cx="6534631" cy="464949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6362" y="2796575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54 kg</a:t>
            </a:r>
          </a:p>
          <a:p>
            <a:r>
              <a:rPr kumimoji="1" lang="en-US" altLang="ja-JP" sz="4400" dirty="0"/>
              <a:t>~2020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8055" y="1800741"/>
            <a:ext cx="17443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250 kg</a:t>
            </a:r>
          </a:p>
          <a:p>
            <a:r>
              <a:rPr kumimoji="1" lang="en-US" altLang="ja-JP" sz="4400" dirty="0"/>
              <a:t>~2025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 rot="21002398">
            <a:off x="2281890" y="970545"/>
            <a:ext cx="2509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/>
              <a:t>Scale up</a:t>
            </a:r>
            <a:endParaRPr kumimoji="1" lang="ja-JP" altLang="en-US" sz="5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446" y="3519850"/>
            <a:ext cx="922466" cy="9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NaI 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4942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Si, Ge, NaI</a:t>
            </a:r>
            <a:r>
              <a:rPr kumimoji="1" lang="ja-JP" altLang="en-US" dirty="0"/>
              <a:t>では信号の発見？</a:t>
            </a:r>
            <a:endParaRPr kumimoji="1" lang="en-US" altLang="ja-JP" dirty="0"/>
          </a:p>
          <a:p>
            <a:r>
              <a:rPr lang="en-US" altLang="ja-JP" dirty="0" err="1"/>
              <a:t>Xe</a:t>
            </a:r>
            <a:r>
              <a:rPr lang="ja-JP" altLang="en-US" dirty="0"/>
              <a:t>では信号なし、</a:t>
            </a:r>
            <a:r>
              <a:rPr lang="en-US" altLang="ja-JP" dirty="0" err="1"/>
              <a:t>Ar</a:t>
            </a:r>
            <a:r>
              <a:rPr lang="ja-JP" altLang="en-US" dirty="0" err="1"/>
              <a:t>もな</a:t>
            </a:r>
            <a:r>
              <a:rPr lang="ja-JP" altLang="en-US" dirty="0"/>
              <a:t>し？。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Target</a:t>
            </a:r>
            <a:r>
              <a:rPr kumimoji="1" lang="ja-JP" altLang="en-US" dirty="0"/>
              <a:t>依存性が大きい？</a:t>
            </a:r>
            <a:endParaRPr kumimoji="1" lang="en-US" altLang="ja-JP" dirty="0"/>
          </a:p>
          <a:p>
            <a:r>
              <a:rPr lang="ja-JP" altLang="en-US" dirty="0"/>
              <a:t>検出方法による感度の差はないのか？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NaI</a:t>
            </a:r>
            <a:r>
              <a:rPr kumimoji="1" lang="ja-JP" altLang="en-US" dirty="0"/>
              <a:t>の中の</a:t>
            </a:r>
            <a:r>
              <a:rPr kumimoji="1" lang="en-US" altLang="ja-JP" dirty="0"/>
              <a:t>Na</a:t>
            </a:r>
            <a:r>
              <a:rPr kumimoji="1" lang="ja-JP" altLang="en-US" dirty="0"/>
              <a:t>？　</a:t>
            </a:r>
            <a:r>
              <a:rPr kumimoji="1" lang="en-US" altLang="ja-JP" dirty="0"/>
              <a:t>I?</a:t>
            </a:r>
          </a:p>
          <a:p>
            <a:r>
              <a:rPr lang="ja-JP" altLang="en-US" dirty="0"/>
              <a:t>あと、季節変化で</a:t>
            </a:r>
            <a:r>
              <a:rPr lang="en-US" altLang="ja-JP" dirty="0"/>
              <a:t>DAMA/LIBRA</a:t>
            </a:r>
            <a:r>
              <a:rPr lang="ja-JP" altLang="en-US" dirty="0"/>
              <a:t>を〇〇する。</a:t>
            </a:r>
            <a:endParaRPr lang="en-US" altLang="ja-JP" dirty="0"/>
          </a:p>
          <a:p>
            <a:r>
              <a:rPr kumimoji="1" lang="ja-JP" altLang="en-US" dirty="0"/>
              <a:t>見つけたら薄型で相互作用の分析をする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42" y="0"/>
            <a:ext cx="5512358" cy="35211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40" y="3038133"/>
            <a:ext cx="4076287" cy="38198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826389" y="22828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CDMS-Si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27640" y="340519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CoGeNT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97145"/>
              </p:ext>
            </p:extLst>
          </p:nvPr>
        </p:nvGraphicFramePr>
        <p:xfrm>
          <a:off x="1671564" y="1596385"/>
          <a:ext cx="8862726" cy="3542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2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DAMA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DM-Ice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Ingot</a:t>
                      </a:r>
                      <a:r>
                        <a:rPr kumimoji="1" lang="en-US" altLang="ja-JP" sz="2800" baseline="0" dirty="0">
                          <a:solidFill>
                            <a:srgbClr val="FF0000"/>
                          </a:solidFill>
                        </a:rPr>
                        <a:t> 26~37</a:t>
                      </a:r>
                    </a:p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Goal of PICO-LON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 err="1"/>
                        <a:t>nat</a:t>
                      </a:r>
                      <a:r>
                        <a:rPr kumimoji="1" lang="en-US" altLang="ja-JP" sz="2800" dirty="0" err="1"/>
                        <a:t>K</a:t>
                      </a:r>
                      <a:r>
                        <a:rPr kumimoji="1" lang="en-US" altLang="ja-JP" sz="2800" dirty="0"/>
                        <a:t> (ppb)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&lt;20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660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aseline="0" dirty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kumimoji="1" lang="en-US" altLang="ja-JP" sz="2800" baseline="0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&lt;20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/>
                        <a:t>232</a:t>
                      </a:r>
                      <a:r>
                        <a:rPr kumimoji="1" lang="en-US" altLang="ja-JP" sz="2800" dirty="0"/>
                        <a:t>Th(</a:t>
                      </a:r>
                      <a:r>
                        <a:rPr kumimoji="1" lang="en-US" altLang="ja-JP" sz="2800" dirty="0" err="1"/>
                        <a:t>ppt</a:t>
                      </a:r>
                      <a:r>
                        <a:rPr kumimoji="1" lang="en-US" altLang="ja-JP" sz="2800" dirty="0"/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0.5-0.7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2.5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0.3±0.5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/>
                        <a:t>238</a:t>
                      </a:r>
                      <a:r>
                        <a:rPr kumimoji="1" lang="en-US" altLang="ja-JP" sz="2800" dirty="0"/>
                        <a:t>U(</a:t>
                      </a:r>
                      <a:r>
                        <a:rPr kumimoji="1" lang="en-US" altLang="ja-JP" sz="2800" dirty="0" err="1"/>
                        <a:t>ppt</a:t>
                      </a:r>
                      <a:r>
                        <a:rPr kumimoji="1" lang="en-US" altLang="ja-JP" sz="2800" dirty="0"/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0.7-10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1.4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4.7±0.3 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r>
                        <a:rPr kumimoji="1" lang="en-US" altLang="ja-JP" sz="2800" baseline="30000" dirty="0"/>
                        <a:t>210</a:t>
                      </a:r>
                      <a:r>
                        <a:rPr kumimoji="1" lang="en-US" altLang="ja-JP" sz="2800" dirty="0"/>
                        <a:t>Pb</a:t>
                      </a:r>
                    </a:p>
                    <a:p>
                      <a:r>
                        <a:rPr kumimoji="1" lang="en-US" altLang="ja-JP" sz="2800" dirty="0"/>
                        <a:t>(</a:t>
                      </a:r>
                      <a:r>
                        <a:rPr kumimoji="1" lang="en-US" altLang="ja-JP" sz="2800" dirty="0" err="1"/>
                        <a:t>μBq</a:t>
                      </a:r>
                      <a:r>
                        <a:rPr kumimoji="1" lang="en-US" altLang="ja-JP" sz="2800" dirty="0"/>
                        <a:t>/kg)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5-30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1470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29.4±6.6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&lt; 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814429" y="5139205"/>
            <a:ext cx="7632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altLang="ja-JP" sz="2000" dirty="0"/>
              <a:t>U-chain:   1ppt= 12.3μBq/kg</a:t>
            </a:r>
          </a:p>
          <a:p>
            <a:pPr marL="571500" indent="-571500">
              <a:buFontTx/>
              <a:buChar char="•"/>
            </a:pPr>
            <a:r>
              <a:rPr lang="en-US" altLang="ja-JP" sz="2000" dirty="0" err="1"/>
              <a:t>Th</a:t>
            </a:r>
            <a:r>
              <a:rPr lang="en-US" altLang="ja-JP" sz="2000" dirty="0"/>
              <a:t>-chain:  1ppt= 4.0μBq/kg</a:t>
            </a:r>
          </a:p>
          <a:p>
            <a:pPr marL="571500" indent="-571500">
              <a:buFontTx/>
              <a:buChar char="•"/>
            </a:pPr>
            <a:r>
              <a:rPr lang="en-US" altLang="ja-JP" sz="2000" baseline="30000" dirty="0"/>
              <a:t>210</a:t>
            </a:r>
            <a:r>
              <a:rPr lang="en-US" altLang="ja-JP" sz="2000" dirty="0"/>
              <a:t>Pb:       1ppt=2.5kBq/kg</a:t>
            </a:r>
            <a:endParaRPr lang="en-US" altLang="ja-JP" sz="3200" dirty="0"/>
          </a:p>
          <a:p>
            <a:r>
              <a:rPr lang="en-US" altLang="ja-JP" sz="2000" dirty="0"/>
              <a:t>DAMA: NIM A592 (2008) 297.</a:t>
            </a:r>
          </a:p>
          <a:p>
            <a:r>
              <a:rPr lang="en-US" altLang="ja-JP" sz="2000" dirty="0"/>
              <a:t>DM-ICE:  Phys. Rev. D90 (2014) 092005.</a:t>
            </a:r>
          </a:p>
        </p:txBody>
      </p:sp>
      <p:sp>
        <p:nvSpPr>
          <p:cNvPr id="5" name="スマイル 4"/>
          <p:cNvSpPr/>
          <p:nvPr/>
        </p:nvSpPr>
        <p:spPr>
          <a:xfrm>
            <a:off x="9541728" y="3102646"/>
            <a:ext cx="535259" cy="4795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マイル 5"/>
          <p:cNvSpPr/>
          <p:nvPr/>
        </p:nvSpPr>
        <p:spPr>
          <a:xfrm>
            <a:off x="9541727" y="4259796"/>
            <a:ext cx="535259" cy="4795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87327" y="291055"/>
            <a:ext cx="10515600" cy="1325562"/>
          </a:xfrm>
        </p:spPr>
        <p:txBody>
          <a:bodyPr/>
          <a:lstStyle/>
          <a:p>
            <a:r>
              <a:rPr kumimoji="1" lang="ja-JP" altLang="en-US" dirty="0"/>
              <a:t>現状１：</a:t>
            </a:r>
            <a:r>
              <a:rPr kumimoji="1" lang="en-US" altLang="ja-JP" dirty="0"/>
              <a:t>Purity of NaI(Tl)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7B3D-1CE9-4FD1-A067-7936FC54A06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9541727" y="3611425"/>
            <a:ext cx="535259" cy="4795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9545025" y="2563148"/>
            <a:ext cx="535259" cy="4795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938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1325562"/>
          </a:xfrm>
        </p:spPr>
        <p:txBody>
          <a:bodyPr/>
          <a:lstStyle/>
          <a:p>
            <a:r>
              <a:rPr lang="en-US" altLang="ja-JP" dirty="0"/>
              <a:t>Potassium reduction in NaI(Tl)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5127" y="1160562"/>
            <a:ext cx="10515600" cy="4351337"/>
          </a:xfrm>
        </p:spPr>
        <p:txBody>
          <a:bodyPr/>
          <a:lstStyle/>
          <a:p>
            <a:r>
              <a:rPr kumimoji="1" lang="en-US" altLang="ja-JP" dirty="0"/>
              <a:t>Chemical process of raw NaI powder</a:t>
            </a:r>
          </a:p>
          <a:p>
            <a:pPr lvl="1"/>
            <a:r>
              <a:rPr lang="en-US" altLang="ja-JP" dirty="0"/>
              <a:t>Cation exchange resin for potassium and radium ion.</a:t>
            </a:r>
          </a:p>
          <a:p>
            <a:r>
              <a:rPr lang="en-US" altLang="ja-JP" dirty="0"/>
              <a:t>Pure and good graphite crucible</a:t>
            </a:r>
          </a:p>
          <a:p>
            <a:pPr lvl="1"/>
            <a:r>
              <a:rPr kumimoji="1" lang="en-US" altLang="ja-JP" dirty="0"/>
              <a:t>NaI(Tl) do not interact with crucible.</a:t>
            </a:r>
          </a:p>
          <a:p>
            <a:r>
              <a:rPr lang="en-US" altLang="ja-JP" dirty="0"/>
              <a:t>Clear and pure NaI(Tl) was produced successfully.</a:t>
            </a:r>
          </a:p>
          <a:p>
            <a:endParaRPr kumimoji="1" lang="en-US" altLang="ja-JP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25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9511" r="29946" b="11804"/>
          <a:stretch/>
        </p:blipFill>
        <p:spPr bwMode="auto">
          <a:xfrm>
            <a:off x="0" y="3472772"/>
            <a:ext cx="4484914" cy="33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18840" r="28766" b="11445"/>
          <a:stretch/>
        </p:blipFill>
        <p:spPr bwMode="auto">
          <a:xfrm>
            <a:off x="4484913" y="3472772"/>
            <a:ext cx="4261837" cy="33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2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9" y="69225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現状３：低バックグラウンド測定</a:t>
            </a:r>
            <a:br>
              <a:rPr lang="en-US" altLang="ja-JP" dirty="0"/>
            </a:br>
            <a:r>
              <a:rPr lang="en-US" altLang="ja-JP" dirty="0"/>
              <a:t>Shield construction</a:t>
            </a:r>
            <a:br>
              <a:rPr lang="en-US" altLang="ja-JP" dirty="0"/>
            </a:br>
            <a:r>
              <a:rPr lang="en-US" altLang="ja-JP" sz="3600" dirty="0"/>
              <a:t>KamLAND</a:t>
            </a:r>
            <a:r>
              <a:rPr lang="ja-JP" altLang="en-US" sz="3600" dirty="0"/>
              <a:t> </a:t>
            </a:r>
            <a:r>
              <a:rPr lang="en-US" altLang="ja-JP" sz="3600" dirty="0"/>
              <a:t>area </a:t>
            </a:r>
            <a:br>
              <a:rPr lang="en-US" altLang="ja-JP" dirty="0"/>
            </a:br>
            <a:r>
              <a:rPr lang="en-US" altLang="ja-JP" sz="4000" dirty="0"/>
              <a:t>OFHC</a:t>
            </a:r>
            <a:r>
              <a:rPr lang="ja-JP" altLang="en-US" sz="4000" dirty="0"/>
              <a:t>　</a:t>
            </a:r>
            <a:r>
              <a:rPr lang="en-US" altLang="ja-JP" sz="4000" dirty="0"/>
              <a:t>5 </a:t>
            </a:r>
            <a:r>
              <a:rPr lang="en-US" altLang="ja-JP" sz="4000" dirty="0" err="1"/>
              <a:t>cm+Old</a:t>
            </a:r>
            <a:r>
              <a:rPr lang="en-US" altLang="ja-JP" sz="4000" dirty="0"/>
              <a:t> lead</a:t>
            </a:r>
            <a:r>
              <a:rPr lang="ja-JP" altLang="en-US" sz="4000" dirty="0"/>
              <a:t>　</a:t>
            </a:r>
            <a:r>
              <a:rPr lang="en-US" altLang="ja-JP" sz="4000" dirty="0"/>
              <a:t>20 cm+</a:t>
            </a:r>
            <a:br>
              <a:rPr lang="en-US" altLang="ja-JP" sz="4000" dirty="0"/>
            </a:br>
            <a:r>
              <a:rPr lang="en-US" altLang="ja-JP" sz="4000" dirty="0"/>
              <a:t>N</a:t>
            </a:r>
            <a:r>
              <a:rPr lang="en-US" altLang="ja-JP" sz="4000" baseline="-25000" dirty="0"/>
              <a:t>2</a:t>
            </a:r>
            <a:r>
              <a:rPr lang="ja-JP" altLang="en-US" sz="4000" dirty="0"/>
              <a:t> </a:t>
            </a:r>
            <a:r>
              <a:rPr lang="en-US" altLang="ja-JP" sz="4000" dirty="0"/>
              <a:t>flow</a:t>
            </a:r>
            <a:r>
              <a:rPr lang="ja-JP" altLang="en-US" sz="4000" dirty="0"/>
              <a:t>→</a:t>
            </a:r>
            <a:r>
              <a:rPr lang="en-US" altLang="ja-JP" sz="4000" baseline="30000" dirty="0"/>
              <a:t>222</a:t>
            </a:r>
            <a:r>
              <a:rPr lang="en-US" altLang="ja-JP" sz="4000" dirty="0"/>
              <a:t>Rn</a:t>
            </a:r>
            <a:r>
              <a:rPr lang="ja-JP" altLang="en-US" sz="4000" dirty="0"/>
              <a:t> </a:t>
            </a:r>
            <a:r>
              <a:rPr lang="en-US" altLang="ja-JP" sz="4000" dirty="0"/>
              <a:t>was reduced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7" y="2835275"/>
            <a:ext cx="5363633" cy="4022725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1868524" cy="615496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4207224" y="611846"/>
            <a:ext cx="23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46.5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keV</a:t>
            </a:r>
            <a:r>
              <a:rPr kumimoji="1"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 g </a:t>
            </a:r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en-US" altLang="ja-JP" sz="2400" baseline="30000" dirty="0">
                <a:solidFill>
                  <a:srgbClr val="FF0000"/>
                </a:solidFill>
              </a:rPr>
              <a:t>210</a:t>
            </a:r>
            <a:r>
              <a:rPr kumimoji="1" lang="en-US" altLang="ja-JP" sz="2400" dirty="0">
                <a:solidFill>
                  <a:srgbClr val="FF0000"/>
                </a:solidFill>
              </a:rPr>
              <a:t>Pb)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9926" y="715961"/>
            <a:ext cx="18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3</a:t>
            </a:r>
            <a:r>
              <a:rPr kumimoji="1" lang="en-US" altLang="ja-JP" sz="2400" dirty="0">
                <a:solidFill>
                  <a:srgbClr val="FF0000"/>
                </a:solidFill>
              </a:rPr>
              <a:t> keV</a:t>
            </a:r>
            <a:r>
              <a:rPr lang="ja-JP" alt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</a:rPr>
              <a:t>X</a:t>
            </a: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en-US" altLang="ja-JP" sz="2400" baseline="30000" dirty="0">
                <a:solidFill>
                  <a:srgbClr val="FF0000"/>
                </a:solidFill>
              </a:rPr>
              <a:t>40</a:t>
            </a:r>
            <a:r>
              <a:rPr lang="en-US" altLang="ja-JP" sz="24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4800" y="3976914"/>
            <a:ext cx="5079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16.1 days X 2.27 kg exposure.</a:t>
            </a:r>
          </a:p>
          <a:p>
            <a:r>
              <a:rPr kumimoji="1" lang="en-US" altLang="ja-JP" sz="3200" dirty="0">
                <a:solidFill>
                  <a:srgbClr val="FF0000"/>
                </a:solidFill>
              </a:rPr>
              <a:t>Preliminary!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430" y="6276102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バックグラウンドの理解　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31673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New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 descr="C:\Users\arao\Desktop\抽出された名称未設定のペー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7" y="137423"/>
            <a:ext cx="9001786" cy="64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7294572" y="1136652"/>
            <a:ext cx="2919389" cy="104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94572" y="1157585"/>
            <a:ext cx="2284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>
                <a:latin typeface="ヒラギノ丸ゴ ProN W4"/>
                <a:ea typeface="ヒラギノ丸ゴ ProN W4"/>
              </a:rPr>
              <a:t>40</a:t>
            </a:r>
            <a:r>
              <a:rPr lang="en-US" altLang="ja-JP" dirty="0">
                <a:latin typeface="ヒラギノ丸ゴ ProN W4"/>
                <a:ea typeface="ヒラギノ丸ゴ ProN W4"/>
              </a:rPr>
              <a:t>Kγ decreased to 15%</a:t>
            </a: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   </a:t>
            </a:r>
            <a:r>
              <a:rPr lang="en-US" altLang="ja-JP" dirty="0">
                <a:solidFill>
                  <a:srgbClr val="0000FF"/>
                </a:solidFill>
                <a:latin typeface="ヒラギノ丸ゴ ProN W4"/>
                <a:ea typeface="ヒラギノ丸ゴ ProN W4"/>
              </a:rPr>
              <a:t>474.1 ± 8.3 </a:t>
            </a:r>
            <a:r>
              <a:rPr lang="en-US" altLang="ja-JP" dirty="0" err="1">
                <a:solidFill>
                  <a:srgbClr val="0000FF"/>
                </a:solidFill>
                <a:latin typeface="ヒラギノ丸ゴ ProN W4"/>
                <a:ea typeface="ヒラギノ丸ゴ ProN W4"/>
              </a:rPr>
              <a:t>cpd</a:t>
            </a:r>
            <a:r>
              <a:rPr lang="en-US" altLang="ja-JP" dirty="0">
                <a:solidFill>
                  <a:srgbClr val="0000FF"/>
                </a:solidFill>
                <a:latin typeface="ヒラギノ丸ゴ ProN W4"/>
                <a:ea typeface="ヒラギノ丸ゴ ProN W4"/>
              </a:rPr>
              <a:t>/kg</a:t>
            </a: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     </a:t>
            </a:r>
            <a:r>
              <a:rPr lang="en-US" altLang="ja-JP" dirty="0">
                <a:solidFill>
                  <a:srgbClr val="009900"/>
                </a:solidFill>
                <a:latin typeface="ヒラギノ丸ゴ ProN W4"/>
                <a:ea typeface="ヒラギノ丸ゴ ProN W4"/>
              </a:rPr>
              <a:t>70.9 ± 4.3 </a:t>
            </a:r>
            <a:r>
              <a:rPr lang="en-US" altLang="ja-JP" dirty="0" err="1">
                <a:solidFill>
                  <a:srgbClr val="009900"/>
                </a:solidFill>
                <a:latin typeface="ヒラギノ丸ゴ ProN W4"/>
                <a:ea typeface="ヒラギノ丸ゴ ProN W4"/>
              </a:rPr>
              <a:t>cpd</a:t>
            </a:r>
            <a:r>
              <a:rPr lang="en-US" altLang="ja-JP" dirty="0">
                <a:solidFill>
                  <a:srgbClr val="009900"/>
                </a:solidFill>
                <a:latin typeface="ヒラギノ丸ゴ ProN W4"/>
                <a:ea typeface="ヒラギノ丸ゴ ProN W4"/>
              </a:rPr>
              <a:t>/kg</a:t>
            </a:r>
            <a:endParaRPr lang="ja-JP" altLang="en-US" dirty="0">
              <a:solidFill>
                <a:srgbClr val="009900"/>
              </a:solidFill>
              <a:latin typeface="ヒラギノ丸ゴ ProN W4"/>
              <a:ea typeface="ヒラギノ丸ゴ ProN W4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27642" y="1124552"/>
            <a:ext cx="3071676" cy="105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27644" y="1188286"/>
            <a:ext cx="2478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ヒラギノ丸ゴ ProN W4"/>
                <a:ea typeface="ヒラギノ丸ゴ ProN W4"/>
              </a:rPr>
              <a:t>U/Th peaks from </a:t>
            </a:r>
            <a:r>
              <a:rPr lang="en-US" altLang="ja-JP" dirty="0" err="1">
                <a:latin typeface="ヒラギノ丸ゴ ProN W4"/>
                <a:ea typeface="ヒラギノ丸ゴ ProN W4"/>
              </a:rPr>
              <a:t>ClP</a:t>
            </a:r>
            <a:r>
              <a:rPr lang="en-US" altLang="ja-JP" dirty="0">
                <a:latin typeface="ヒラギノ丸ゴ ProN W4"/>
                <a:ea typeface="ヒラギノ丸ゴ ProN W4"/>
              </a:rPr>
              <a:t>/Cu </a:t>
            </a: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  (estimated by MC)</a:t>
            </a:r>
            <a:br>
              <a:rPr lang="en-US" altLang="ja-JP" dirty="0">
                <a:latin typeface="ヒラギノ丸ゴ ProN W4"/>
                <a:ea typeface="ヒラギノ丸ゴ ProN W4"/>
              </a:rPr>
            </a:br>
            <a:r>
              <a:rPr lang="en-US" altLang="ja-JP" dirty="0">
                <a:latin typeface="ヒラギノ丸ゴ ProN W4"/>
                <a:ea typeface="ヒラギノ丸ゴ ProN W4"/>
              </a:rPr>
              <a:t>  were all removed</a:t>
            </a:r>
            <a:endParaRPr lang="ja-JP" altLang="en-US" dirty="0">
              <a:solidFill>
                <a:srgbClr val="009900"/>
              </a:solidFill>
              <a:latin typeface="ヒラギノ丸ゴ ProN W4"/>
              <a:ea typeface="ヒラギノ丸ゴ ProN W4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8782049" y="2393544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5143501" y="2221900"/>
            <a:ext cx="352425" cy="34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3775219" y="1619251"/>
            <a:ext cx="253856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438525" y="1543050"/>
            <a:ext cx="5905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667001" y="1314450"/>
            <a:ext cx="136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2667002" y="3238501"/>
            <a:ext cx="143208" cy="542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2428299" y="3614758"/>
            <a:ext cx="3398688" cy="105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8300" y="3678492"/>
            <a:ext cx="2718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ヒラギノ丸ゴ ProN W4"/>
                <a:ea typeface="ヒラギノ丸ゴ ProN W4"/>
              </a:rPr>
              <a:t>~8cpd/keV/kg @ ~10keV</a:t>
            </a:r>
            <a:endParaRPr lang="en-US" altLang="ja-JP" dirty="0">
              <a:solidFill>
                <a:srgbClr val="009900"/>
              </a:solidFill>
              <a:latin typeface="ヒラギノ丸ゴ ProN W4"/>
              <a:ea typeface="ヒラギノ丸ゴ ProN W4"/>
            </a:endParaRP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   c.f. DM-Ice (7cpd/keV/kg)</a:t>
            </a: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         DAMA  (1cpd/keV/kg)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6350192" y="4674436"/>
            <a:ext cx="260158" cy="470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3333751" y="5128140"/>
            <a:ext cx="3736721" cy="105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44158" y="5191874"/>
            <a:ext cx="3014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>
                <a:latin typeface="ヒラギノ丸ゴ ProN W4"/>
                <a:ea typeface="ヒラギノ丸ゴ ProN W4"/>
              </a:rPr>
              <a:t>40</a:t>
            </a:r>
            <a:r>
              <a:rPr lang="en-US" altLang="ja-JP" dirty="0">
                <a:latin typeface="ヒラギノ丸ゴ ProN W4"/>
                <a:ea typeface="ヒラギノ丸ゴ ProN W4"/>
              </a:rPr>
              <a:t>K β/γ ratio suggests </a:t>
            </a: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dominant NaI internal </a:t>
            </a:r>
            <a:r>
              <a:rPr lang="en-US" altLang="ja-JP" baseline="30000" dirty="0">
                <a:latin typeface="ヒラギノ丸ゴ ProN W4"/>
                <a:ea typeface="ヒラギノ丸ゴ ProN W4"/>
              </a:rPr>
              <a:t>40</a:t>
            </a:r>
            <a:r>
              <a:rPr lang="en-US" altLang="ja-JP" dirty="0">
                <a:latin typeface="ヒラギノ丸ゴ ProN W4"/>
                <a:ea typeface="ヒラギノ丸ゴ ProN W4"/>
              </a:rPr>
              <a:t>K.</a:t>
            </a:r>
          </a:p>
          <a:p>
            <a:r>
              <a:rPr lang="en-US" altLang="ja-JP" dirty="0">
                <a:latin typeface="ヒラギノ丸ゴ ProN W4"/>
                <a:ea typeface="ヒラギノ丸ゴ ProN W4"/>
              </a:rPr>
              <a:t> (should be checked with MC) </a:t>
            </a:r>
          </a:p>
        </p:txBody>
      </p:sp>
      <p:cxnSp>
        <p:nvCxnSpPr>
          <p:cNvPr id="1024" name="直線コネクタ 1023"/>
          <p:cNvCxnSpPr/>
          <p:nvPr/>
        </p:nvCxnSpPr>
        <p:spPr>
          <a:xfrm flipV="1">
            <a:off x="3095625" y="838200"/>
            <a:ext cx="2171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695951" y="838200"/>
            <a:ext cx="3267075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13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現在の取り組み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876" y="1691322"/>
            <a:ext cx="10515600" cy="480401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バックグラウンドの理解</a:t>
            </a:r>
            <a:endParaRPr kumimoji="1" lang="en-US" altLang="ja-JP" sz="4000" dirty="0"/>
          </a:p>
          <a:p>
            <a:r>
              <a:rPr lang="en-US" altLang="ja-JP" sz="4000" baseline="30000" dirty="0"/>
              <a:t>40</a:t>
            </a:r>
            <a:r>
              <a:rPr lang="en-US" altLang="ja-JP" sz="4000" dirty="0"/>
              <a:t>K</a:t>
            </a:r>
            <a:r>
              <a:rPr lang="ja-JP" altLang="en-US" sz="4000" dirty="0"/>
              <a:t>はどこにあるの？　</a:t>
            </a:r>
            <a:r>
              <a:rPr lang="en-US" altLang="ja-JP" sz="4000" dirty="0"/>
              <a:t>80 ppb</a:t>
            </a:r>
            <a:r>
              <a:rPr lang="ja-JP" altLang="en-US" sz="4000" dirty="0"/>
              <a:t>くらいありそう</a:t>
            </a:r>
            <a:endParaRPr lang="en-US" altLang="ja-JP" sz="4000" dirty="0"/>
          </a:p>
          <a:p>
            <a:r>
              <a:rPr lang="en-US" altLang="ja-JP" sz="4000" baseline="30000" dirty="0"/>
              <a:t>210</a:t>
            </a:r>
            <a:r>
              <a:rPr lang="en-US" altLang="ja-JP" sz="4000" dirty="0"/>
              <a:t>Pb</a:t>
            </a:r>
            <a:r>
              <a:rPr lang="ja-JP" altLang="en-US" sz="4000" dirty="0"/>
              <a:t>はどこ？　　　　　</a:t>
            </a:r>
            <a:r>
              <a:rPr lang="en-US" altLang="ja-JP" sz="4000" dirty="0"/>
              <a:t>α</a:t>
            </a:r>
            <a:r>
              <a:rPr lang="ja-JP" altLang="en-US" sz="4000" dirty="0"/>
              <a:t>線が全然見えていない</a:t>
            </a:r>
            <a:endParaRPr lang="en-US" altLang="ja-JP" sz="4000" dirty="0"/>
          </a:p>
          <a:p>
            <a:r>
              <a:rPr kumimoji="1" lang="ja-JP" altLang="en-US" sz="4000" dirty="0"/>
              <a:t>エネルギー分解能</a:t>
            </a:r>
            <a:endParaRPr kumimoji="1" lang="en-US" altLang="ja-JP" sz="4000" dirty="0"/>
          </a:p>
          <a:p>
            <a:pPr lvl="1"/>
            <a:r>
              <a:rPr lang="en-US" altLang="ja-JP" sz="3600" dirty="0"/>
              <a:t>Tl</a:t>
            </a:r>
            <a:r>
              <a:rPr lang="ja-JP" altLang="en-US" sz="3600" dirty="0"/>
              <a:t>の濃度分布があったせいかも</a:t>
            </a:r>
            <a:endParaRPr lang="en-US" altLang="ja-JP" sz="3600" dirty="0"/>
          </a:p>
          <a:p>
            <a:pPr lvl="1"/>
            <a:r>
              <a:rPr kumimoji="1" lang="ja-JP" altLang="en-US" sz="3600" dirty="0"/>
              <a:t>均一にする方法を実施予定</a:t>
            </a:r>
            <a:endParaRPr kumimoji="1" lang="en-US" altLang="ja-JP" sz="3600" dirty="0"/>
          </a:p>
          <a:p>
            <a:pPr lvl="1"/>
            <a:endParaRPr lang="en-US" altLang="ja-JP" sz="3600" dirty="0"/>
          </a:p>
          <a:p>
            <a:pPr lvl="1"/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16377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DAMA</a:t>
            </a:r>
            <a:r>
              <a:rPr kumimoji="1" lang="ja-JP" altLang="en-US" dirty="0"/>
              <a:t>のカリウムについて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076" y="2912733"/>
            <a:ext cx="6331641" cy="37524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2733"/>
            <a:ext cx="6460651" cy="39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86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532</Words>
  <Application>Microsoft Office PowerPoint</Application>
  <PresentationFormat>ワイド画面</PresentationFormat>
  <Paragraphs>136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ＭＳ Ｐゴシック</vt:lpstr>
      <vt:lpstr>ヒラギノ丸ゴ ProN W4</vt:lpstr>
      <vt:lpstr>Calibri</vt:lpstr>
      <vt:lpstr>Calibri Light</vt:lpstr>
      <vt:lpstr>Symbol</vt:lpstr>
      <vt:lpstr>Wingdings 2</vt:lpstr>
      <vt:lpstr>HDOfficeLightV0</vt:lpstr>
      <vt:lpstr>1_HDOfficeLightV0</vt:lpstr>
      <vt:lpstr>PICO-LON dark matter search K.Fushimi for PICO-LON collaboration </vt:lpstr>
      <vt:lpstr>Why NaI ?</vt:lpstr>
      <vt:lpstr>現状１：Purity of NaI(Tl)</vt:lpstr>
      <vt:lpstr>Potassium reduction in NaI(Tl)</vt:lpstr>
      <vt:lpstr>現状３：低バックグラウンド測定 Shield construction KamLAND area  OFHC　5 cm+Old lead　20 cm+ N2 flow→222Rn was reduced</vt:lpstr>
      <vt:lpstr>PowerPoint プレゼンテーション</vt:lpstr>
      <vt:lpstr>New Measurement</vt:lpstr>
      <vt:lpstr>現在の取り組み</vt:lpstr>
      <vt:lpstr>DAMAのカリウムについて</vt:lpstr>
      <vt:lpstr>現状１：Purity of NaI(Tl)</vt:lpstr>
      <vt:lpstr>将来の展望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PICO-LON宇宙暗黒物質報告</dc:title>
  <dc:creator>伏見賢一</dc:creator>
  <cp:lastModifiedBy>伏見　賢一</cp:lastModifiedBy>
  <cp:revision>114</cp:revision>
  <dcterms:created xsi:type="dcterms:W3CDTF">2016-09-19T20:18:49Z</dcterms:created>
  <dcterms:modified xsi:type="dcterms:W3CDTF">2017-01-28T04:41:17Z</dcterms:modified>
</cp:coreProperties>
</file>