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79" r:id="rId6"/>
    <p:sldId id="276" r:id="rId7"/>
    <p:sldId id="264" r:id="rId8"/>
    <p:sldId id="271" r:id="rId9"/>
    <p:sldId id="265" r:id="rId10"/>
    <p:sldId id="272" r:id="rId11"/>
    <p:sldId id="274" r:id="rId12"/>
    <p:sldId id="275" r:id="rId13"/>
    <p:sldId id="278" r:id="rId14"/>
    <p:sldId id="27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varScale="1">
        <p:scale>
          <a:sx n="68" d="100"/>
          <a:sy n="68" d="100"/>
        </p:scale>
        <p:origin x="35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DA159-7E29-44B7-9574-6DF8C5067008}" type="datetimeFigureOut">
              <a:rPr kumimoji="1" lang="ja-JP" altLang="en-US" smtClean="0"/>
              <a:t>2017/1/27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56EF3-7C5E-4964-A546-969D269E88A3}" type="slidenum">
              <a:rPr kumimoji="1" lang="ja-JP" altLang="en-US" smtClean="0"/>
              <a:t>‹#›</a:t>
            </a:fld>
            <a:endParaRPr kumimoji="1" lang="ja-JP" altLang="en-US"/>
          </a:p>
        </p:txBody>
      </p:sp>
    </p:spTree>
    <p:extLst>
      <p:ext uri="{BB962C8B-B14F-4D97-AF65-F5344CB8AC3E}">
        <p14:creationId xmlns:p14="http://schemas.microsoft.com/office/powerpoint/2010/main" val="14921447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have developed thin and</a:t>
            </a:r>
            <a:r>
              <a:rPr kumimoji="1" lang="en-US" altLang="ja-JP" baseline="0" dirty="0"/>
              <a:t> wide area </a:t>
            </a:r>
            <a:r>
              <a:rPr kumimoji="1" lang="en-US" altLang="ja-JP" baseline="0" dirty="0" err="1"/>
              <a:t>NaI</a:t>
            </a:r>
            <a:r>
              <a:rPr kumimoji="1" lang="en-US" altLang="ja-JP" baseline="0" dirty="0"/>
              <a:t> scintillator to search for nuclear rare processes.</a:t>
            </a:r>
          </a:p>
          <a:p>
            <a:r>
              <a:rPr kumimoji="1" lang="en-US" altLang="ja-JP" baseline="0" dirty="0"/>
              <a:t>PICO-LON stands for </a:t>
            </a:r>
            <a:r>
              <a:rPr kumimoji="1" lang="en-US" altLang="ja-JP" baseline="0" dirty="0" err="1"/>
              <a:t>blabla</a:t>
            </a:r>
            <a:r>
              <a:rPr kumimoji="1" lang="en-US" altLang="ja-JP" baseline="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278195E-2FEF-4143-A648-015FBA2323EC}" type="slidenum">
              <a:rPr kumimoji="1" lang="ja-JP" altLang="en-US" smtClean="0"/>
              <a:t>7</a:t>
            </a:fld>
            <a:endParaRPr kumimoji="1" lang="ja-JP" altLang="en-US"/>
          </a:p>
        </p:txBody>
      </p:sp>
    </p:spTree>
    <p:extLst>
      <p:ext uri="{BB962C8B-B14F-4D97-AF65-F5344CB8AC3E}">
        <p14:creationId xmlns:p14="http://schemas.microsoft.com/office/powerpoint/2010/main" val="168676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final ingot</a:t>
            </a:r>
            <a:r>
              <a:rPr kumimoji="1" lang="en-US" altLang="ja-JP" baseline="0" dirty="0"/>
              <a:t> reached to the same level of DAMA’s crystals.</a:t>
            </a:r>
            <a:endParaRPr kumimoji="1" lang="ja-JP" altLang="en-US" dirty="0"/>
          </a:p>
        </p:txBody>
      </p:sp>
      <p:sp>
        <p:nvSpPr>
          <p:cNvPr id="4" name="スライド番号プレースホルダー 3"/>
          <p:cNvSpPr>
            <a:spLocks noGrp="1"/>
          </p:cNvSpPr>
          <p:nvPr>
            <p:ph type="sldNum" sz="quarter" idx="10"/>
          </p:nvPr>
        </p:nvSpPr>
        <p:spPr/>
        <p:txBody>
          <a:bodyPr/>
          <a:lstStyle/>
          <a:p>
            <a:fld id="{84FD716A-215D-814A-BE3F-2310DE0AF1E8}" type="slidenum">
              <a:rPr kumimoji="1" lang="ja-JP" altLang="en-US" smtClean="0"/>
              <a:t>10</a:t>
            </a:fld>
            <a:endParaRPr kumimoji="1" lang="ja-JP" altLang="en-US"/>
          </a:p>
        </p:txBody>
      </p:sp>
    </p:spTree>
    <p:extLst>
      <p:ext uri="{BB962C8B-B14F-4D97-AF65-F5344CB8AC3E}">
        <p14:creationId xmlns:p14="http://schemas.microsoft.com/office/powerpoint/2010/main" val="366714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B494F72-610A-4BBD-8F6A-8376FEC1158D}" type="slidenum">
              <a:rPr kumimoji="1" lang="ja-JP" altLang="en-US" smtClean="0"/>
              <a:t>13</a:t>
            </a:fld>
            <a:endParaRPr kumimoji="1" lang="ja-JP" altLang="en-US"/>
          </a:p>
        </p:txBody>
      </p:sp>
    </p:spTree>
    <p:extLst>
      <p:ext uri="{BB962C8B-B14F-4D97-AF65-F5344CB8AC3E}">
        <p14:creationId xmlns:p14="http://schemas.microsoft.com/office/powerpoint/2010/main" val="156989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115F45-D33A-4C5E-AC31-61C191BB9E8A}" type="datetimeFigureOut">
              <a:rPr kumimoji="1" lang="ja-JP" altLang="en-US" smtClean="0"/>
              <a:t>2017/1/27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281190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115F45-D33A-4C5E-AC31-61C191BB9E8A}" type="datetimeFigureOut">
              <a:rPr kumimoji="1" lang="ja-JP" altLang="en-US" smtClean="0"/>
              <a:t>2017/1/27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142934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115F45-D33A-4C5E-AC31-61C191BB9E8A}" type="datetimeFigureOut">
              <a:rPr kumimoji="1" lang="ja-JP" altLang="en-US" smtClean="0"/>
              <a:t>2017/1/27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291177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115F45-D33A-4C5E-AC31-61C191BB9E8A}" type="datetimeFigureOut">
              <a:rPr kumimoji="1" lang="ja-JP" altLang="en-US" smtClean="0"/>
              <a:t>2017/1/27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152198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A115F45-D33A-4C5E-AC31-61C191BB9E8A}" type="datetimeFigureOut">
              <a:rPr kumimoji="1" lang="ja-JP" altLang="en-US" smtClean="0"/>
              <a:t>2017/1/27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85862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115F45-D33A-4C5E-AC31-61C191BB9E8A}" type="datetimeFigureOut">
              <a:rPr kumimoji="1" lang="ja-JP" altLang="en-US" smtClean="0"/>
              <a:t>2017/1/27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1379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A115F45-D33A-4C5E-AC31-61C191BB9E8A}" type="datetimeFigureOut">
              <a:rPr kumimoji="1" lang="ja-JP" altLang="en-US" smtClean="0"/>
              <a:t>2017/1/27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345503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A115F45-D33A-4C5E-AC31-61C191BB9E8A}" type="datetimeFigureOut">
              <a:rPr kumimoji="1" lang="ja-JP" altLang="en-US" smtClean="0"/>
              <a:t>2017/1/27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288935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15F45-D33A-4C5E-AC31-61C191BB9E8A}" type="datetimeFigureOut">
              <a:rPr kumimoji="1" lang="ja-JP" altLang="en-US" smtClean="0"/>
              <a:t>2017/1/27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21070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115F45-D33A-4C5E-AC31-61C191BB9E8A}" type="datetimeFigureOut">
              <a:rPr kumimoji="1" lang="ja-JP" altLang="en-US" smtClean="0"/>
              <a:t>2017/1/27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197927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115F45-D33A-4C5E-AC31-61C191BB9E8A}" type="datetimeFigureOut">
              <a:rPr kumimoji="1" lang="ja-JP" altLang="en-US" smtClean="0"/>
              <a:t>2017/1/27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295354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15F45-D33A-4C5E-AC31-61C191BB9E8A}" type="datetimeFigureOut">
              <a:rPr kumimoji="1" lang="ja-JP" altLang="en-US" smtClean="0"/>
              <a:t>2017/1/27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7E961-BAAE-4E2B-9B6B-7AFFCC9E489A}" type="slidenum">
              <a:rPr kumimoji="1" lang="ja-JP" altLang="en-US" smtClean="0"/>
              <a:t>‹#›</a:t>
            </a:fld>
            <a:endParaRPr kumimoji="1" lang="ja-JP" altLang="en-US"/>
          </a:p>
        </p:txBody>
      </p:sp>
    </p:spTree>
    <p:extLst>
      <p:ext uri="{BB962C8B-B14F-4D97-AF65-F5344CB8AC3E}">
        <p14:creationId xmlns:p14="http://schemas.microsoft.com/office/powerpoint/2010/main" val="2070426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1233211"/>
          </a:xfrm>
        </p:spPr>
        <p:txBody>
          <a:bodyPr>
            <a:noAutofit/>
          </a:bodyPr>
          <a:lstStyle/>
          <a:p>
            <a:r>
              <a:rPr kumimoji="1" lang="ja-JP" altLang="en-US" sz="4000" dirty="0"/>
              <a:t>ヨウ化ナトリウムとの出会い</a:t>
            </a:r>
            <a:br>
              <a:rPr kumimoji="1" lang="en-US" altLang="ja-JP" sz="4000" dirty="0"/>
            </a:br>
            <a:r>
              <a:rPr lang="ja-JP" altLang="en-US" sz="3200" dirty="0"/>
              <a:t>～江尻研で始まった宇宙暗黒物質探索～</a:t>
            </a:r>
            <a:endParaRPr kumimoji="1" lang="ja-JP" altLang="en-US" sz="4000" dirty="0"/>
          </a:p>
        </p:txBody>
      </p:sp>
      <p:sp>
        <p:nvSpPr>
          <p:cNvPr id="3" name="サブタイトル 2"/>
          <p:cNvSpPr>
            <a:spLocks noGrp="1"/>
          </p:cNvSpPr>
          <p:nvPr>
            <p:ph type="subTitle" idx="1"/>
          </p:nvPr>
        </p:nvSpPr>
        <p:spPr>
          <a:xfrm>
            <a:off x="1143000" y="2886419"/>
            <a:ext cx="6858000" cy="2962391"/>
          </a:xfrm>
        </p:spPr>
        <p:txBody>
          <a:bodyPr>
            <a:normAutofit/>
          </a:bodyPr>
          <a:lstStyle/>
          <a:p>
            <a:r>
              <a:rPr kumimoji="1" lang="ja-JP" altLang="en-US" dirty="0"/>
              <a:t>伏見賢一</a:t>
            </a:r>
            <a:endParaRPr kumimoji="1" lang="en-US" altLang="ja-JP" dirty="0"/>
          </a:p>
          <a:p>
            <a:pPr marL="457200" indent="-457200" algn="l">
              <a:buFont typeface="+mj-lt"/>
              <a:buAutoNum type="arabicPeriod"/>
            </a:pPr>
            <a:r>
              <a:rPr kumimoji="1" lang="ja-JP" altLang="en-US" dirty="0"/>
              <a:t>研究テーマの決定</a:t>
            </a:r>
            <a:endParaRPr kumimoji="1" lang="en-US" altLang="ja-JP" dirty="0"/>
          </a:p>
          <a:p>
            <a:pPr marL="457200" indent="-457200" algn="l">
              <a:buFont typeface="+mj-lt"/>
              <a:buAutoNum type="arabicPeriod"/>
            </a:pPr>
            <a:r>
              <a:rPr kumimoji="1" lang="en-US" altLang="ja-JP" dirty="0"/>
              <a:t>ELEGANT</a:t>
            </a:r>
            <a:r>
              <a:rPr kumimoji="1" lang="ja-JP" altLang="en-US" dirty="0"/>
              <a:t>実験（神岡）</a:t>
            </a:r>
            <a:endParaRPr kumimoji="1" lang="en-US" altLang="ja-JP" dirty="0"/>
          </a:p>
          <a:p>
            <a:pPr marL="457200" indent="-457200" algn="l">
              <a:buFont typeface="+mj-lt"/>
              <a:buAutoNum type="arabicPeriod"/>
            </a:pPr>
            <a:r>
              <a:rPr kumimoji="1" lang="en-US" altLang="ja-JP" dirty="0"/>
              <a:t>ELEGANT</a:t>
            </a:r>
            <a:r>
              <a:rPr kumimoji="1" lang="ja-JP" altLang="en-US" dirty="0"/>
              <a:t>実験（大塔）</a:t>
            </a:r>
            <a:endParaRPr kumimoji="1" lang="en-US" altLang="ja-JP" dirty="0"/>
          </a:p>
          <a:p>
            <a:pPr marL="457200" indent="-457200" algn="l">
              <a:buFont typeface="+mj-lt"/>
              <a:buAutoNum type="arabicPeriod"/>
            </a:pPr>
            <a:r>
              <a:rPr kumimoji="1" lang="en-US" altLang="ja-JP" dirty="0"/>
              <a:t>PICO-LON</a:t>
            </a:r>
            <a:r>
              <a:rPr kumimoji="1" lang="ja-JP" altLang="en-US" dirty="0"/>
              <a:t>実験（徳島・神岡）</a:t>
            </a:r>
            <a:endParaRPr kumimoji="1" lang="en-US" altLang="ja-JP" dirty="0"/>
          </a:p>
          <a:p>
            <a:pPr marL="457200" indent="-457200" algn="l">
              <a:buFont typeface="+mj-lt"/>
              <a:buAutoNum type="arabicPeriod"/>
            </a:pPr>
            <a:r>
              <a:rPr lang="ja-JP" altLang="en-US" dirty="0"/>
              <a:t>江尻研で学んだことと現在</a:t>
            </a:r>
            <a:endParaRPr kumimoji="1" lang="en-US" altLang="ja-JP" dirty="0"/>
          </a:p>
          <a:p>
            <a:endParaRPr kumimoji="1" lang="ja-JP" altLang="en-US" dirty="0"/>
          </a:p>
        </p:txBody>
      </p:sp>
    </p:spTree>
    <p:extLst>
      <p:ext uri="{BB962C8B-B14F-4D97-AF65-F5344CB8AC3E}">
        <p14:creationId xmlns:p14="http://schemas.microsoft.com/office/powerpoint/2010/main" val="227593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42142318"/>
              </p:ext>
            </p:extLst>
          </p:nvPr>
        </p:nvGraphicFramePr>
        <p:xfrm>
          <a:off x="785190" y="1629416"/>
          <a:ext cx="7175161" cy="3469264"/>
        </p:xfrm>
        <a:graphic>
          <a:graphicData uri="http://schemas.openxmlformats.org/drawingml/2006/table">
            <a:tbl>
              <a:tblPr firstRow="1" bandRow="1">
                <a:tableStyleId>{21E4AEA4-8DFA-4A89-87EB-49C32662AFE0}</a:tableStyleId>
              </a:tblPr>
              <a:tblGrid>
                <a:gridCol w="1562246">
                  <a:extLst>
                    <a:ext uri="{9D8B030D-6E8A-4147-A177-3AD203B41FA5}">
                      <a16:colId xmlns:a16="http://schemas.microsoft.com/office/drawing/2014/main" val="20000"/>
                    </a:ext>
                  </a:extLst>
                </a:gridCol>
                <a:gridCol w="1094038">
                  <a:extLst>
                    <a:ext uri="{9D8B030D-6E8A-4147-A177-3AD203B41FA5}">
                      <a16:colId xmlns:a16="http://schemas.microsoft.com/office/drawing/2014/main" val="20001"/>
                    </a:ext>
                  </a:extLst>
                </a:gridCol>
                <a:gridCol w="1252212">
                  <a:extLst>
                    <a:ext uri="{9D8B030D-6E8A-4147-A177-3AD203B41FA5}">
                      <a16:colId xmlns:a16="http://schemas.microsoft.com/office/drawing/2014/main" val="20002"/>
                    </a:ext>
                  </a:extLst>
                </a:gridCol>
                <a:gridCol w="1621284">
                  <a:extLst>
                    <a:ext uri="{9D8B030D-6E8A-4147-A177-3AD203B41FA5}">
                      <a16:colId xmlns:a16="http://schemas.microsoft.com/office/drawing/2014/main" val="20003"/>
                    </a:ext>
                  </a:extLst>
                </a:gridCol>
                <a:gridCol w="1645381">
                  <a:extLst>
                    <a:ext uri="{9D8B030D-6E8A-4147-A177-3AD203B41FA5}">
                      <a16:colId xmlns:a16="http://schemas.microsoft.com/office/drawing/2014/main" val="20004"/>
                    </a:ext>
                  </a:extLst>
                </a:gridCol>
              </a:tblGrid>
              <a:tr h="925262">
                <a:tc>
                  <a:txBody>
                    <a:bodyPr/>
                    <a:lstStyle/>
                    <a:p>
                      <a:endParaRPr kumimoji="1" lang="ja-JP" altLang="en-US" sz="2100" dirty="0"/>
                    </a:p>
                  </a:txBody>
                  <a:tcPr marL="68580" marR="68580" marT="34290" marB="34290"/>
                </a:tc>
                <a:tc>
                  <a:txBody>
                    <a:bodyPr/>
                    <a:lstStyle/>
                    <a:p>
                      <a:r>
                        <a:rPr kumimoji="1" lang="en-US" altLang="ja-JP" sz="2100" dirty="0"/>
                        <a:t>DAMA</a:t>
                      </a:r>
                      <a:endParaRPr kumimoji="1" lang="ja-JP" altLang="en-US" sz="2100" dirty="0"/>
                    </a:p>
                  </a:txBody>
                  <a:tcPr marL="68580" marR="68580" marT="34290" marB="34290"/>
                </a:tc>
                <a:tc>
                  <a:txBody>
                    <a:bodyPr/>
                    <a:lstStyle/>
                    <a:p>
                      <a:r>
                        <a:rPr kumimoji="1" lang="en-US" altLang="ja-JP" sz="2100" dirty="0"/>
                        <a:t>DM-Ice</a:t>
                      </a:r>
                      <a:endParaRPr kumimoji="1" lang="ja-JP" altLang="en-US" sz="2100" dirty="0"/>
                    </a:p>
                  </a:txBody>
                  <a:tcPr marL="68580" marR="68580" marT="34290" marB="34290"/>
                </a:tc>
                <a:tc>
                  <a:txBody>
                    <a:bodyPr/>
                    <a:lstStyle/>
                    <a:p>
                      <a:r>
                        <a:rPr kumimoji="1" lang="en-US" altLang="ja-JP" sz="2100" dirty="0">
                          <a:solidFill>
                            <a:srgbClr val="FF0000"/>
                          </a:solidFill>
                        </a:rPr>
                        <a:t>Ingot</a:t>
                      </a:r>
                      <a:r>
                        <a:rPr kumimoji="1" lang="en-US" altLang="ja-JP" sz="2100" baseline="0" dirty="0">
                          <a:solidFill>
                            <a:srgbClr val="FF0000"/>
                          </a:solidFill>
                        </a:rPr>
                        <a:t> 26~37</a:t>
                      </a:r>
                    </a:p>
                    <a:p>
                      <a:r>
                        <a:rPr kumimoji="1" lang="en-US" altLang="ja-JP" sz="2100" dirty="0">
                          <a:solidFill>
                            <a:srgbClr val="FF0000"/>
                          </a:solidFill>
                        </a:rPr>
                        <a:t>(2016)</a:t>
                      </a:r>
                    </a:p>
                  </a:txBody>
                  <a:tcPr marL="68580" marR="68580" marT="34290" marB="34290"/>
                </a:tc>
                <a:tc>
                  <a:txBody>
                    <a:bodyPr/>
                    <a:lstStyle/>
                    <a:p>
                      <a:r>
                        <a:rPr kumimoji="1" lang="en-US" altLang="ja-JP" sz="2100" dirty="0"/>
                        <a:t>Goal of PICO-LON</a:t>
                      </a:r>
                      <a:endParaRPr kumimoji="1" lang="ja-JP" altLang="en-US" sz="2100" dirty="0"/>
                    </a:p>
                  </a:txBody>
                  <a:tcPr marL="68580" marR="68580" marT="34290" marB="34290"/>
                </a:tc>
                <a:extLst>
                  <a:ext uri="{0D108BD9-81ED-4DB2-BD59-A6C34878D82A}">
                    <a16:rowId xmlns:a16="http://schemas.microsoft.com/office/drawing/2014/main" val="10000"/>
                  </a:ext>
                </a:extLst>
              </a:tr>
              <a:tr h="539580">
                <a:tc>
                  <a:txBody>
                    <a:bodyPr/>
                    <a:lstStyle/>
                    <a:p>
                      <a:r>
                        <a:rPr kumimoji="1" lang="en-US" altLang="ja-JP" sz="2100" baseline="30000" dirty="0" err="1"/>
                        <a:t>nat</a:t>
                      </a:r>
                      <a:r>
                        <a:rPr kumimoji="1" lang="en-US" altLang="ja-JP" sz="2100" dirty="0" err="1"/>
                        <a:t>K</a:t>
                      </a:r>
                      <a:r>
                        <a:rPr kumimoji="1" lang="en-US" altLang="ja-JP" sz="2100" dirty="0"/>
                        <a:t> (ppb)</a:t>
                      </a:r>
                      <a:endParaRPr kumimoji="1" lang="ja-JP" altLang="en-US" sz="2100" dirty="0"/>
                    </a:p>
                  </a:txBody>
                  <a:tcPr marL="68580" marR="68580" marT="34290" marB="34290"/>
                </a:tc>
                <a:tc>
                  <a:txBody>
                    <a:bodyPr/>
                    <a:lstStyle/>
                    <a:p>
                      <a:r>
                        <a:rPr kumimoji="1" lang="en-US" altLang="ja-JP" sz="2100" dirty="0"/>
                        <a:t>&lt;20</a:t>
                      </a:r>
                      <a:endParaRPr kumimoji="1" lang="ja-JP" altLang="en-US" sz="2100" dirty="0"/>
                    </a:p>
                  </a:txBody>
                  <a:tcPr marL="68580" marR="68580" marT="34290" marB="34290"/>
                </a:tc>
                <a:tc>
                  <a:txBody>
                    <a:bodyPr/>
                    <a:lstStyle/>
                    <a:p>
                      <a:r>
                        <a:rPr kumimoji="1" lang="en-US" altLang="ja-JP" sz="2100" dirty="0"/>
                        <a:t>660</a:t>
                      </a:r>
                      <a:endParaRPr kumimoji="1" lang="ja-JP" altLang="en-US" sz="2100" dirty="0"/>
                    </a:p>
                  </a:txBody>
                  <a:tcPr marL="68580" marR="68580" marT="34290" marB="34290"/>
                </a:tc>
                <a:tc>
                  <a:txBody>
                    <a:bodyPr/>
                    <a:lstStyle/>
                    <a:p>
                      <a:r>
                        <a:rPr kumimoji="1" lang="en-US" altLang="ja-JP" sz="2100" baseline="0" dirty="0">
                          <a:solidFill>
                            <a:srgbClr val="FF0000"/>
                          </a:solidFill>
                        </a:rPr>
                        <a:t>&lt; 1</a:t>
                      </a:r>
                    </a:p>
                  </a:txBody>
                  <a:tcPr marL="68580" marR="68580" marT="34290" marB="34290"/>
                </a:tc>
                <a:tc>
                  <a:txBody>
                    <a:bodyPr/>
                    <a:lstStyle/>
                    <a:p>
                      <a:r>
                        <a:rPr kumimoji="1" lang="en-US" altLang="ja-JP" sz="2100" dirty="0"/>
                        <a:t>&lt;20</a:t>
                      </a:r>
                      <a:endParaRPr kumimoji="1" lang="ja-JP" altLang="en-US" sz="2100" dirty="0"/>
                    </a:p>
                  </a:txBody>
                  <a:tcPr marL="68580" marR="68580" marT="34290" marB="34290"/>
                </a:tc>
                <a:extLst>
                  <a:ext uri="{0D108BD9-81ED-4DB2-BD59-A6C34878D82A}">
                    <a16:rowId xmlns:a16="http://schemas.microsoft.com/office/drawing/2014/main" val="10001"/>
                  </a:ext>
                </a:extLst>
              </a:tr>
              <a:tr h="539580">
                <a:tc>
                  <a:txBody>
                    <a:bodyPr/>
                    <a:lstStyle/>
                    <a:p>
                      <a:r>
                        <a:rPr kumimoji="1" lang="en-US" altLang="ja-JP" sz="2100" baseline="30000" dirty="0"/>
                        <a:t>232</a:t>
                      </a:r>
                      <a:r>
                        <a:rPr kumimoji="1" lang="en-US" altLang="ja-JP" sz="2100" dirty="0"/>
                        <a:t>Th(</a:t>
                      </a:r>
                      <a:r>
                        <a:rPr kumimoji="1" lang="en-US" altLang="ja-JP" sz="2100" dirty="0" err="1"/>
                        <a:t>ppt</a:t>
                      </a:r>
                      <a:r>
                        <a:rPr kumimoji="1" lang="en-US" altLang="ja-JP" sz="2100" dirty="0"/>
                        <a:t>)</a:t>
                      </a:r>
                      <a:endParaRPr kumimoji="1" lang="ja-JP" altLang="en-US" sz="2100" dirty="0"/>
                    </a:p>
                  </a:txBody>
                  <a:tcPr marL="68580" marR="68580" marT="34290" marB="34290"/>
                </a:tc>
                <a:tc>
                  <a:txBody>
                    <a:bodyPr/>
                    <a:lstStyle/>
                    <a:p>
                      <a:r>
                        <a:rPr kumimoji="1" lang="en-US" altLang="ja-JP" sz="2100" dirty="0"/>
                        <a:t>0.5-0.7</a:t>
                      </a:r>
                      <a:endParaRPr kumimoji="1" lang="ja-JP" altLang="en-US" sz="2100" dirty="0"/>
                    </a:p>
                  </a:txBody>
                  <a:tcPr marL="68580" marR="68580" marT="34290" marB="34290"/>
                </a:tc>
                <a:tc>
                  <a:txBody>
                    <a:bodyPr/>
                    <a:lstStyle/>
                    <a:p>
                      <a:r>
                        <a:rPr kumimoji="1" lang="en-US" altLang="ja-JP" sz="2100" dirty="0"/>
                        <a:t>2.5</a:t>
                      </a:r>
                      <a:endParaRPr kumimoji="1" lang="ja-JP" altLang="en-US" sz="2100" dirty="0"/>
                    </a:p>
                  </a:txBody>
                  <a:tcPr marL="68580" marR="68580" marT="34290" marB="34290"/>
                </a:tc>
                <a:tc>
                  <a:txBody>
                    <a:bodyPr/>
                    <a:lstStyle/>
                    <a:p>
                      <a:r>
                        <a:rPr kumimoji="1" lang="en-US" altLang="ja-JP" sz="2100" dirty="0">
                          <a:solidFill>
                            <a:srgbClr val="FF0000"/>
                          </a:solidFill>
                        </a:rPr>
                        <a:t>0.3±0.5</a:t>
                      </a:r>
                      <a:endParaRPr kumimoji="1" lang="ja-JP" altLang="en-US" sz="2100" dirty="0">
                        <a:solidFill>
                          <a:srgbClr val="FF0000"/>
                        </a:solidFill>
                      </a:endParaRPr>
                    </a:p>
                  </a:txBody>
                  <a:tcPr marL="68580" marR="68580" marT="34290" marB="34290"/>
                </a:tc>
                <a:tc>
                  <a:txBody>
                    <a:bodyPr/>
                    <a:lstStyle/>
                    <a:p>
                      <a:r>
                        <a:rPr kumimoji="1" lang="en-US" altLang="ja-JP" sz="2100" dirty="0"/>
                        <a:t>&lt;4</a:t>
                      </a:r>
                      <a:endParaRPr kumimoji="1" lang="ja-JP" altLang="en-US" sz="2100" dirty="0"/>
                    </a:p>
                  </a:txBody>
                  <a:tcPr marL="68580" marR="68580" marT="34290" marB="34290"/>
                </a:tc>
                <a:extLst>
                  <a:ext uri="{0D108BD9-81ED-4DB2-BD59-A6C34878D82A}">
                    <a16:rowId xmlns:a16="http://schemas.microsoft.com/office/drawing/2014/main" val="10002"/>
                  </a:ext>
                </a:extLst>
              </a:tr>
              <a:tr h="539580">
                <a:tc>
                  <a:txBody>
                    <a:bodyPr/>
                    <a:lstStyle/>
                    <a:p>
                      <a:r>
                        <a:rPr kumimoji="1" lang="en-US" altLang="ja-JP" sz="2100" baseline="30000" dirty="0"/>
                        <a:t>238</a:t>
                      </a:r>
                      <a:r>
                        <a:rPr kumimoji="1" lang="en-US" altLang="ja-JP" sz="2100" dirty="0"/>
                        <a:t>U(</a:t>
                      </a:r>
                      <a:r>
                        <a:rPr kumimoji="1" lang="en-US" altLang="ja-JP" sz="2100" dirty="0" err="1"/>
                        <a:t>ppt</a:t>
                      </a:r>
                      <a:r>
                        <a:rPr kumimoji="1" lang="en-US" altLang="ja-JP" sz="2100" dirty="0"/>
                        <a:t>)</a:t>
                      </a:r>
                      <a:endParaRPr kumimoji="1" lang="ja-JP" altLang="en-US" sz="2100" dirty="0"/>
                    </a:p>
                  </a:txBody>
                  <a:tcPr marL="68580" marR="68580" marT="34290" marB="34290"/>
                </a:tc>
                <a:tc>
                  <a:txBody>
                    <a:bodyPr/>
                    <a:lstStyle/>
                    <a:p>
                      <a:r>
                        <a:rPr kumimoji="1" lang="en-US" altLang="ja-JP" sz="2100" dirty="0"/>
                        <a:t>0.7-10</a:t>
                      </a:r>
                      <a:endParaRPr kumimoji="1" lang="ja-JP" altLang="en-US" sz="2100" dirty="0"/>
                    </a:p>
                  </a:txBody>
                  <a:tcPr marL="68580" marR="68580" marT="34290" marB="34290"/>
                </a:tc>
                <a:tc>
                  <a:txBody>
                    <a:bodyPr/>
                    <a:lstStyle/>
                    <a:p>
                      <a:r>
                        <a:rPr kumimoji="1" lang="en-US" altLang="ja-JP" sz="2100" dirty="0"/>
                        <a:t>1.4</a:t>
                      </a:r>
                      <a:endParaRPr kumimoji="1" lang="ja-JP" altLang="en-US" sz="2100" dirty="0"/>
                    </a:p>
                  </a:txBody>
                  <a:tcPr marL="68580" marR="68580" marT="34290" marB="34290"/>
                </a:tc>
                <a:tc>
                  <a:txBody>
                    <a:bodyPr/>
                    <a:lstStyle/>
                    <a:p>
                      <a:r>
                        <a:rPr kumimoji="1" lang="en-US" altLang="ja-JP" sz="2100" dirty="0">
                          <a:solidFill>
                            <a:srgbClr val="FF0000"/>
                          </a:solidFill>
                        </a:rPr>
                        <a:t>4.7±0.3 </a:t>
                      </a:r>
                      <a:endParaRPr kumimoji="1" lang="ja-JP" altLang="en-US" sz="2100" dirty="0">
                        <a:solidFill>
                          <a:srgbClr val="FF0000"/>
                        </a:solidFill>
                      </a:endParaRPr>
                    </a:p>
                  </a:txBody>
                  <a:tcPr marL="68580" marR="68580" marT="34290" marB="34290"/>
                </a:tc>
                <a:tc>
                  <a:txBody>
                    <a:bodyPr/>
                    <a:lstStyle/>
                    <a:p>
                      <a:r>
                        <a:rPr kumimoji="1" lang="en-US" altLang="ja-JP" sz="2100" dirty="0"/>
                        <a:t>&lt;10</a:t>
                      </a:r>
                    </a:p>
                  </a:txBody>
                  <a:tcPr marL="68580" marR="68580" marT="34290" marB="34290"/>
                </a:tc>
                <a:extLst>
                  <a:ext uri="{0D108BD9-81ED-4DB2-BD59-A6C34878D82A}">
                    <a16:rowId xmlns:a16="http://schemas.microsoft.com/office/drawing/2014/main" val="10003"/>
                  </a:ext>
                </a:extLst>
              </a:tr>
              <a:tr h="925262">
                <a:tc>
                  <a:txBody>
                    <a:bodyPr/>
                    <a:lstStyle/>
                    <a:p>
                      <a:r>
                        <a:rPr kumimoji="1" lang="en-US" altLang="ja-JP" sz="2100" baseline="30000" dirty="0"/>
                        <a:t>210</a:t>
                      </a:r>
                      <a:r>
                        <a:rPr kumimoji="1" lang="en-US" altLang="ja-JP" sz="2100" dirty="0"/>
                        <a:t>Pb</a:t>
                      </a:r>
                    </a:p>
                    <a:p>
                      <a:r>
                        <a:rPr kumimoji="1" lang="en-US" altLang="ja-JP" sz="2100" dirty="0"/>
                        <a:t>(</a:t>
                      </a:r>
                      <a:r>
                        <a:rPr kumimoji="1" lang="en-US" altLang="ja-JP" sz="2100" dirty="0" err="1"/>
                        <a:t>μBq</a:t>
                      </a:r>
                      <a:r>
                        <a:rPr kumimoji="1" lang="en-US" altLang="ja-JP" sz="2100" dirty="0"/>
                        <a:t>/kg)</a:t>
                      </a:r>
                      <a:endParaRPr kumimoji="1" lang="ja-JP" altLang="en-US" sz="2100" dirty="0"/>
                    </a:p>
                  </a:txBody>
                  <a:tcPr marL="68580" marR="68580" marT="34290" marB="34290"/>
                </a:tc>
                <a:tc>
                  <a:txBody>
                    <a:bodyPr/>
                    <a:lstStyle/>
                    <a:p>
                      <a:r>
                        <a:rPr kumimoji="1" lang="en-US" altLang="ja-JP" sz="2100" dirty="0"/>
                        <a:t>5-30</a:t>
                      </a:r>
                      <a:endParaRPr kumimoji="1" lang="ja-JP" altLang="en-US" sz="2100" dirty="0"/>
                    </a:p>
                  </a:txBody>
                  <a:tcPr marL="68580" marR="68580" marT="34290" marB="34290"/>
                </a:tc>
                <a:tc>
                  <a:txBody>
                    <a:bodyPr/>
                    <a:lstStyle/>
                    <a:p>
                      <a:r>
                        <a:rPr kumimoji="1" lang="en-US" altLang="ja-JP" sz="2100" dirty="0"/>
                        <a:t>1470</a:t>
                      </a:r>
                      <a:endParaRPr kumimoji="1" lang="ja-JP" altLang="en-US" sz="2100" dirty="0"/>
                    </a:p>
                  </a:txBody>
                  <a:tcPr marL="68580" marR="68580" marT="34290" marB="34290"/>
                </a:tc>
                <a:tc>
                  <a:txBody>
                    <a:bodyPr/>
                    <a:lstStyle/>
                    <a:p>
                      <a:r>
                        <a:rPr kumimoji="1" lang="en-US" altLang="ja-JP" sz="2100" dirty="0">
                          <a:solidFill>
                            <a:srgbClr val="FF0000"/>
                          </a:solidFill>
                        </a:rPr>
                        <a:t>29.4±6.6</a:t>
                      </a:r>
                      <a:endParaRPr kumimoji="1" lang="ja-JP" altLang="en-US" sz="2100" dirty="0">
                        <a:solidFill>
                          <a:srgbClr val="FF0000"/>
                        </a:solidFill>
                      </a:endParaRPr>
                    </a:p>
                  </a:txBody>
                  <a:tcPr marL="68580" marR="68580" marT="34290" marB="34290"/>
                </a:tc>
                <a:tc>
                  <a:txBody>
                    <a:bodyPr/>
                    <a:lstStyle/>
                    <a:p>
                      <a:r>
                        <a:rPr kumimoji="1" lang="en-US" altLang="ja-JP" sz="2100" dirty="0"/>
                        <a:t>&lt; 5</a:t>
                      </a:r>
                      <a:endParaRPr kumimoji="1" lang="ja-JP" altLang="en-US" sz="2100" dirty="0"/>
                    </a:p>
                  </a:txBody>
                  <a:tcPr marL="68580" marR="68580" marT="34290" marB="34290"/>
                </a:tc>
                <a:extLst>
                  <a:ext uri="{0D108BD9-81ED-4DB2-BD59-A6C34878D82A}">
                    <a16:rowId xmlns:a16="http://schemas.microsoft.com/office/drawing/2014/main" val="10004"/>
                  </a:ext>
                </a:extLst>
              </a:tr>
            </a:tbl>
          </a:graphicData>
        </a:graphic>
      </p:graphicFrame>
      <p:sp>
        <p:nvSpPr>
          <p:cNvPr id="3" name="テキスト ボックス 2"/>
          <p:cNvSpPr txBox="1"/>
          <p:nvPr/>
        </p:nvSpPr>
        <p:spPr>
          <a:xfrm>
            <a:off x="1632801" y="5169251"/>
            <a:ext cx="5724217" cy="1246495"/>
          </a:xfrm>
          <a:prstGeom prst="rect">
            <a:avLst/>
          </a:prstGeom>
          <a:noFill/>
        </p:spPr>
        <p:txBody>
          <a:bodyPr wrap="square" rtlCol="0">
            <a:spAutoFit/>
          </a:bodyPr>
          <a:lstStyle/>
          <a:p>
            <a:pPr marL="428625" indent="-428625">
              <a:buFontTx/>
              <a:buChar char="•"/>
            </a:pPr>
            <a:r>
              <a:rPr lang="en-US" altLang="ja-JP" sz="1500" dirty="0"/>
              <a:t>U-chain:   1ppt= 12.3μBq/kg</a:t>
            </a:r>
          </a:p>
          <a:p>
            <a:pPr marL="428625" indent="-428625">
              <a:buFontTx/>
              <a:buChar char="•"/>
            </a:pPr>
            <a:r>
              <a:rPr lang="en-US" altLang="ja-JP" sz="1500" dirty="0" err="1"/>
              <a:t>Th</a:t>
            </a:r>
            <a:r>
              <a:rPr lang="en-US" altLang="ja-JP" sz="1500" dirty="0"/>
              <a:t>-chain:  1ppt= 4.0μBq/kg</a:t>
            </a:r>
          </a:p>
          <a:p>
            <a:pPr marL="428625" indent="-428625">
              <a:buFontTx/>
              <a:buChar char="•"/>
            </a:pPr>
            <a:r>
              <a:rPr lang="en-US" altLang="ja-JP" sz="1500" baseline="30000" dirty="0"/>
              <a:t>210</a:t>
            </a:r>
            <a:r>
              <a:rPr lang="en-US" altLang="ja-JP" sz="1500" dirty="0"/>
              <a:t>Pb:       1ppt=2.5kBq/kg</a:t>
            </a:r>
            <a:endParaRPr lang="en-US" altLang="ja-JP" sz="2400" dirty="0"/>
          </a:p>
          <a:p>
            <a:r>
              <a:rPr lang="en-US" altLang="ja-JP" sz="1500" dirty="0"/>
              <a:t>DAMA: NIM A592 (2008) 297.</a:t>
            </a:r>
          </a:p>
          <a:p>
            <a:r>
              <a:rPr lang="en-US" altLang="ja-JP" sz="1500" dirty="0"/>
              <a:t>DM-ICE:  Phys. Rev. D90 (2014) 092005.</a:t>
            </a:r>
          </a:p>
        </p:txBody>
      </p:sp>
      <p:sp>
        <p:nvSpPr>
          <p:cNvPr id="5" name="スマイル 4"/>
          <p:cNvSpPr/>
          <p:nvPr/>
        </p:nvSpPr>
        <p:spPr>
          <a:xfrm>
            <a:off x="7156297" y="3184235"/>
            <a:ext cx="401444" cy="35962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スマイル 5"/>
          <p:cNvSpPr/>
          <p:nvPr/>
        </p:nvSpPr>
        <p:spPr>
          <a:xfrm>
            <a:off x="7158357" y="4215202"/>
            <a:ext cx="401444" cy="35962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タイトル 6"/>
          <p:cNvSpPr>
            <a:spLocks noGrp="1"/>
          </p:cNvSpPr>
          <p:nvPr>
            <p:ph type="title"/>
          </p:nvPr>
        </p:nvSpPr>
        <p:spPr>
          <a:xfrm>
            <a:off x="633845" y="456883"/>
            <a:ext cx="7886700" cy="994172"/>
          </a:xfrm>
        </p:spPr>
        <p:txBody>
          <a:bodyPr/>
          <a:lstStyle/>
          <a:p>
            <a:r>
              <a:rPr kumimoji="1" lang="en-US" altLang="ja-JP" dirty="0"/>
              <a:t>Purity of NaI(Tl)</a:t>
            </a:r>
            <a:endParaRPr kumimoji="1" lang="ja-JP" altLang="en-US" dirty="0"/>
          </a:p>
        </p:txBody>
      </p:sp>
      <p:sp>
        <p:nvSpPr>
          <p:cNvPr id="2" name="スライド番号プレースホルダー 1"/>
          <p:cNvSpPr>
            <a:spLocks noGrp="1"/>
          </p:cNvSpPr>
          <p:nvPr>
            <p:ph type="sldNum" sz="quarter" idx="12"/>
          </p:nvPr>
        </p:nvSpPr>
        <p:spPr/>
        <p:txBody>
          <a:bodyPr/>
          <a:lstStyle/>
          <a:p>
            <a:fld id="{12F87B3D-1CE9-4FD1-A067-7936FC54A06D}" type="slidenum">
              <a:rPr kumimoji="1" lang="ja-JP" altLang="en-US" smtClean="0"/>
              <a:t>10</a:t>
            </a:fld>
            <a:endParaRPr kumimoji="1" lang="ja-JP" altLang="en-US"/>
          </a:p>
        </p:txBody>
      </p:sp>
      <p:sp>
        <p:nvSpPr>
          <p:cNvPr id="8" name="スマイル 7"/>
          <p:cNvSpPr/>
          <p:nvPr/>
        </p:nvSpPr>
        <p:spPr>
          <a:xfrm>
            <a:off x="7156296" y="3713829"/>
            <a:ext cx="401444" cy="35962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スマイル 8"/>
          <p:cNvSpPr/>
          <p:nvPr/>
        </p:nvSpPr>
        <p:spPr>
          <a:xfrm>
            <a:off x="7156296" y="2660383"/>
            <a:ext cx="401444" cy="35962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413938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9759"/>
            <a:ext cx="7886700" cy="994172"/>
          </a:xfrm>
        </p:spPr>
        <p:txBody>
          <a:bodyPr>
            <a:normAutofit fontScale="90000"/>
          </a:bodyPr>
          <a:lstStyle/>
          <a:p>
            <a:r>
              <a:rPr kumimoji="1" lang="ja-JP" altLang="en-US" dirty="0"/>
              <a:t>最近の実験：神岡に戻りました</a:t>
            </a:r>
          </a:p>
        </p:txBody>
      </p:sp>
      <p:pic>
        <p:nvPicPr>
          <p:cNvPr id="9" name="コンテンツ プレースホルダー 8"/>
          <p:cNvPicPr>
            <a:picLocks noGrp="1" noChangeAspect="1"/>
          </p:cNvPicPr>
          <p:nvPr>
            <p:ph idx="1"/>
          </p:nvPr>
        </p:nvPicPr>
        <p:blipFill>
          <a:blip r:embed="rId2"/>
          <a:stretch>
            <a:fillRect/>
          </a:stretch>
        </p:blipFill>
        <p:spPr>
          <a:xfrm>
            <a:off x="3170745" y="832777"/>
            <a:ext cx="5973255" cy="5167973"/>
          </a:xfrm>
          <a:prstGeom prst="rect">
            <a:avLst/>
          </a:prstGeom>
        </p:spPr>
      </p:pic>
      <p:pic>
        <p:nvPicPr>
          <p:cNvPr id="4" name="Picture 2" descr="C:\Users\arao\Desktop\KamLANDArea2.png"/>
          <p:cNvPicPr>
            <a:picLocks noChangeAspect="1" noChangeArrowheads="1"/>
          </p:cNvPicPr>
          <p:nvPr/>
        </p:nvPicPr>
        <p:blipFill rotWithShape="1">
          <a:blip r:embed="rId3">
            <a:extLst>
              <a:ext uri="{28A0092B-C50C-407E-A947-70E740481C1C}">
                <a14:useLocalDpi xmlns:a14="http://schemas.microsoft.com/office/drawing/2010/main" val="0"/>
              </a:ext>
            </a:extLst>
          </a:blip>
          <a:srcRect l="2107" r="65893" b="65191"/>
          <a:stretch/>
        </p:blipFill>
        <p:spPr bwMode="auto">
          <a:xfrm>
            <a:off x="325618" y="832777"/>
            <a:ext cx="2538282" cy="195290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コネクタ 6"/>
          <p:cNvCxnSpPr/>
          <p:nvPr/>
        </p:nvCxnSpPr>
        <p:spPr>
          <a:xfrm flipH="1" flipV="1">
            <a:off x="2863900" y="864247"/>
            <a:ext cx="3025275" cy="33804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flipV="1">
            <a:off x="2826146" y="2785686"/>
            <a:ext cx="3063028" cy="1458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926929" y="4106161"/>
            <a:ext cx="783163" cy="300082"/>
          </a:xfrm>
          <a:prstGeom prst="rect">
            <a:avLst/>
          </a:prstGeom>
          <a:noFill/>
        </p:spPr>
        <p:txBody>
          <a:bodyPr wrap="none" rtlCol="0">
            <a:spAutoFit/>
          </a:bodyPr>
          <a:lstStyle/>
          <a:p>
            <a:r>
              <a:rPr kumimoji="1" lang="en-US" altLang="ja-JP" sz="1350" dirty="0" err="1"/>
              <a:t>Kamioka</a:t>
            </a:r>
            <a:endParaRPr kumimoji="1" lang="ja-JP" altLang="en-US" sz="1350" dirty="0"/>
          </a:p>
        </p:txBody>
      </p:sp>
      <p:sp>
        <p:nvSpPr>
          <p:cNvPr id="13" name="テキスト ボックス 12"/>
          <p:cNvSpPr txBox="1"/>
          <p:nvPr/>
        </p:nvSpPr>
        <p:spPr>
          <a:xfrm>
            <a:off x="5170717" y="4808765"/>
            <a:ext cx="609719" cy="300082"/>
          </a:xfrm>
          <a:prstGeom prst="rect">
            <a:avLst/>
          </a:prstGeom>
          <a:noFill/>
        </p:spPr>
        <p:txBody>
          <a:bodyPr wrap="none" rtlCol="0">
            <a:spAutoFit/>
          </a:bodyPr>
          <a:lstStyle/>
          <a:p>
            <a:r>
              <a:rPr kumimoji="1" lang="en-US" altLang="ja-JP" sz="1350" dirty="0"/>
              <a:t>Osaka</a:t>
            </a:r>
            <a:endParaRPr kumimoji="1" lang="ja-JP" altLang="en-US" sz="1350" dirty="0"/>
          </a:p>
        </p:txBody>
      </p:sp>
      <p:sp>
        <p:nvSpPr>
          <p:cNvPr id="14" name="テキスト ボックス 13"/>
          <p:cNvSpPr txBox="1"/>
          <p:nvPr/>
        </p:nvSpPr>
        <p:spPr>
          <a:xfrm>
            <a:off x="4846301" y="5133441"/>
            <a:ext cx="933332" cy="300082"/>
          </a:xfrm>
          <a:prstGeom prst="rect">
            <a:avLst/>
          </a:prstGeom>
          <a:noFill/>
        </p:spPr>
        <p:txBody>
          <a:bodyPr wrap="none" rtlCol="0">
            <a:spAutoFit/>
          </a:bodyPr>
          <a:lstStyle/>
          <a:p>
            <a:r>
              <a:rPr lang="en-US" altLang="ja-JP" sz="1350" dirty="0"/>
              <a:t>Tokushima</a:t>
            </a:r>
            <a:endParaRPr kumimoji="1" lang="ja-JP" altLang="en-US" sz="1350" dirty="0"/>
          </a:p>
        </p:txBody>
      </p:sp>
      <p:pic>
        <p:nvPicPr>
          <p:cNvPr id="16" name="コンテンツ プレースホルダ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618" y="2785687"/>
            <a:ext cx="2500528" cy="1875396"/>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2131" y="4873591"/>
            <a:ext cx="2267896" cy="1700922"/>
          </a:xfrm>
          <a:prstGeom prst="rect">
            <a:avLst/>
          </a:prstGeom>
        </p:spPr>
      </p:pic>
    </p:spTree>
    <p:extLst>
      <p:ext uri="{BB962C8B-B14F-4D97-AF65-F5344CB8AC3E}">
        <p14:creationId xmlns:p14="http://schemas.microsoft.com/office/powerpoint/2010/main" val="253017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040831"/>
          </a:xfrm>
        </p:spPr>
        <p:txBody>
          <a:bodyPr/>
          <a:lstStyle/>
          <a:p>
            <a:r>
              <a:rPr lang="ja-JP" altLang="en-US" dirty="0"/>
              <a:t>世界最高まであと一息（</a:t>
            </a:r>
            <a:r>
              <a:rPr lang="en-US" altLang="ja-JP" dirty="0"/>
              <a:t>3</a:t>
            </a:r>
            <a:r>
              <a:rPr lang="ja-JP" altLang="en-US" dirty="0"/>
              <a:t>倍）</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628650" y="1428465"/>
            <a:ext cx="7626427" cy="5145658"/>
          </a:xfrm>
          <a:prstGeom prst="rect">
            <a:avLst/>
          </a:prstGeom>
        </p:spPr>
      </p:pic>
      <p:sp>
        <p:nvSpPr>
          <p:cNvPr id="6" name="テキスト ボックス 5"/>
          <p:cNvSpPr txBox="1"/>
          <p:nvPr/>
        </p:nvSpPr>
        <p:spPr>
          <a:xfrm>
            <a:off x="3527969" y="2008931"/>
            <a:ext cx="1405385" cy="300082"/>
          </a:xfrm>
          <a:prstGeom prst="rect">
            <a:avLst/>
          </a:prstGeom>
          <a:noFill/>
        </p:spPr>
        <p:txBody>
          <a:bodyPr wrap="none" rtlCol="0">
            <a:spAutoFit/>
          </a:bodyPr>
          <a:lstStyle/>
          <a:p>
            <a:r>
              <a:rPr kumimoji="1" lang="en-US" altLang="ja-JP" sz="1350" dirty="0"/>
              <a:t>46.5 </a:t>
            </a:r>
            <a:r>
              <a:rPr kumimoji="1" lang="en-US" altLang="ja-JP" sz="1350" dirty="0" err="1"/>
              <a:t>keV</a:t>
            </a:r>
            <a:r>
              <a:rPr kumimoji="1" lang="en-US" altLang="ja-JP" sz="1350" dirty="0">
                <a:latin typeface="Symbol" panose="05050102010706020507" pitchFamily="18" charset="2"/>
              </a:rPr>
              <a:t> g </a:t>
            </a:r>
            <a:r>
              <a:rPr kumimoji="1" lang="en-US" altLang="ja-JP" sz="1350" dirty="0"/>
              <a:t>(</a:t>
            </a:r>
            <a:r>
              <a:rPr kumimoji="1" lang="en-US" altLang="ja-JP" sz="1350" baseline="30000" dirty="0"/>
              <a:t>210</a:t>
            </a:r>
            <a:r>
              <a:rPr kumimoji="1" lang="en-US" altLang="ja-JP" sz="1350" dirty="0"/>
              <a:t>Pb)</a:t>
            </a:r>
            <a:endParaRPr kumimoji="1" lang="ja-JP" altLang="en-US" sz="1350" dirty="0"/>
          </a:p>
        </p:txBody>
      </p:sp>
      <p:sp>
        <p:nvSpPr>
          <p:cNvPr id="7" name="テキスト ボックス 6"/>
          <p:cNvSpPr txBox="1"/>
          <p:nvPr/>
        </p:nvSpPr>
        <p:spPr>
          <a:xfrm>
            <a:off x="1886354" y="2008931"/>
            <a:ext cx="831510" cy="300082"/>
          </a:xfrm>
          <a:prstGeom prst="rect">
            <a:avLst/>
          </a:prstGeom>
          <a:noFill/>
        </p:spPr>
        <p:txBody>
          <a:bodyPr wrap="none" rtlCol="0">
            <a:spAutoFit/>
          </a:bodyPr>
          <a:lstStyle/>
          <a:p>
            <a:r>
              <a:rPr lang="en-US" altLang="ja-JP" sz="1350" dirty="0"/>
              <a:t>3</a:t>
            </a:r>
            <a:r>
              <a:rPr kumimoji="1" lang="en-US" altLang="ja-JP" sz="1350" dirty="0"/>
              <a:t> keV</a:t>
            </a:r>
            <a:r>
              <a:rPr lang="ja-JP" altLang="en-US" sz="1350" dirty="0">
                <a:latin typeface="Symbol" panose="05050102010706020507" pitchFamily="18" charset="2"/>
              </a:rPr>
              <a:t>　</a:t>
            </a:r>
            <a:r>
              <a:rPr lang="en-US" altLang="ja-JP" sz="1350" dirty="0"/>
              <a:t>X</a:t>
            </a:r>
          </a:p>
        </p:txBody>
      </p:sp>
      <p:sp>
        <p:nvSpPr>
          <p:cNvPr id="4" name="テキスト ボックス 3"/>
          <p:cNvSpPr txBox="1"/>
          <p:nvPr/>
        </p:nvSpPr>
        <p:spPr>
          <a:xfrm>
            <a:off x="2133600" y="3839936"/>
            <a:ext cx="3843040" cy="830997"/>
          </a:xfrm>
          <a:prstGeom prst="rect">
            <a:avLst/>
          </a:prstGeom>
          <a:noFill/>
        </p:spPr>
        <p:txBody>
          <a:bodyPr wrap="none" rtlCol="0">
            <a:spAutoFit/>
          </a:bodyPr>
          <a:lstStyle/>
          <a:p>
            <a:r>
              <a:rPr lang="en-US" altLang="ja-JP" sz="2400" dirty="0">
                <a:solidFill>
                  <a:srgbClr val="FF0000"/>
                </a:solidFill>
              </a:rPr>
              <a:t>16.1 days X 2.27 kg exposure.</a:t>
            </a:r>
          </a:p>
          <a:p>
            <a:r>
              <a:rPr kumimoji="1" lang="en-US" altLang="ja-JP" sz="2400" dirty="0">
                <a:solidFill>
                  <a:srgbClr val="FF0000"/>
                </a:solidFill>
              </a:rPr>
              <a:t>Preliminary!</a:t>
            </a:r>
            <a:endParaRPr kumimoji="1" lang="ja-JP" altLang="en-US" sz="2400" dirty="0">
              <a:solidFill>
                <a:srgbClr val="FF0000"/>
              </a:solidFill>
            </a:endParaRPr>
          </a:p>
        </p:txBody>
      </p:sp>
      <p:sp>
        <p:nvSpPr>
          <p:cNvPr id="8" name="テキスト ボックス 7"/>
          <p:cNvSpPr txBox="1"/>
          <p:nvPr/>
        </p:nvSpPr>
        <p:spPr>
          <a:xfrm>
            <a:off x="1163781" y="6399039"/>
            <a:ext cx="2551532" cy="369332"/>
          </a:xfrm>
          <a:prstGeom prst="rect">
            <a:avLst/>
          </a:prstGeom>
          <a:noFill/>
        </p:spPr>
        <p:txBody>
          <a:bodyPr wrap="none" rtlCol="0">
            <a:spAutoFit/>
          </a:bodyPr>
          <a:lstStyle/>
          <a:p>
            <a:r>
              <a:rPr kumimoji="1" lang="en-US" altLang="ja-JP" dirty="0" err="1"/>
              <a:t>Y.Takemoto</a:t>
            </a:r>
            <a:r>
              <a:rPr kumimoji="1" lang="en-US" altLang="ja-JP" dirty="0"/>
              <a:t> et al., </a:t>
            </a:r>
            <a:r>
              <a:rPr kumimoji="1" lang="ja-JP" altLang="en-US" dirty="0"/>
              <a:t>準備中</a:t>
            </a:r>
          </a:p>
        </p:txBody>
      </p:sp>
    </p:spTree>
    <p:extLst>
      <p:ext uri="{BB962C8B-B14F-4D97-AF65-F5344CB8AC3E}">
        <p14:creationId xmlns:p14="http://schemas.microsoft.com/office/powerpoint/2010/main" val="201485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4037298"/>
            <a:ext cx="2069023" cy="1963452"/>
          </a:xfrm>
          <a:prstGeom prst="rect">
            <a:avLst/>
          </a:prstGeom>
        </p:spPr>
      </p:pic>
      <p:pic>
        <p:nvPicPr>
          <p:cNvPr id="5" name="図 4"/>
          <p:cNvPicPr>
            <a:picLocks noChangeAspect="1"/>
          </p:cNvPicPr>
          <p:nvPr/>
        </p:nvPicPr>
        <p:blipFill>
          <a:blip r:embed="rId4"/>
          <a:stretch>
            <a:fillRect/>
          </a:stretch>
        </p:blipFill>
        <p:spPr>
          <a:xfrm>
            <a:off x="1978168" y="2956977"/>
            <a:ext cx="3108400" cy="3043774"/>
          </a:xfrm>
          <a:prstGeom prst="rect">
            <a:avLst/>
          </a:prstGeom>
        </p:spPr>
      </p:pic>
      <p:pic>
        <p:nvPicPr>
          <p:cNvPr id="6" name="図 5"/>
          <p:cNvPicPr>
            <a:picLocks noChangeAspect="1"/>
          </p:cNvPicPr>
          <p:nvPr/>
        </p:nvPicPr>
        <p:blipFill>
          <a:blip r:embed="rId5"/>
          <a:stretch>
            <a:fillRect/>
          </a:stretch>
        </p:blipFill>
        <p:spPr>
          <a:xfrm>
            <a:off x="5130712" y="857251"/>
            <a:ext cx="3978302" cy="5143500"/>
          </a:xfrm>
          <a:prstGeom prst="rect">
            <a:avLst/>
          </a:prstGeom>
        </p:spPr>
      </p:pic>
      <p:sp>
        <p:nvSpPr>
          <p:cNvPr id="7" name="ストライプ矢印 6"/>
          <p:cNvSpPr/>
          <p:nvPr/>
        </p:nvSpPr>
        <p:spPr>
          <a:xfrm rot="20981766">
            <a:off x="387824" y="2103060"/>
            <a:ext cx="4900973" cy="348712"/>
          </a:xfrm>
          <a:prstGeom prst="strip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テキスト ボックス 7"/>
          <p:cNvSpPr txBox="1"/>
          <p:nvPr/>
        </p:nvSpPr>
        <p:spPr>
          <a:xfrm>
            <a:off x="147272" y="2954681"/>
            <a:ext cx="1253869" cy="1107996"/>
          </a:xfrm>
          <a:prstGeom prst="rect">
            <a:avLst/>
          </a:prstGeom>
          <a:noFill/>
        </p:spPr>
        <p:txBody>
          <a:bodyPr wrap="none" rtlCol="0">
            <a:spAutoFit/>
          </a:bodyPr>
          <a:lstStyle/>
          <a:p>
            <a:r>
              <a:rPr lang="en-US" altLang="ja-JP" sz="3300" dirty="0"/>
              <a:t>54 kg</a:t>
            </a:r>
          </a:p>
          <a:p>
            <a:r>
              <a:rPr kumimoji="1" lang="en-US" altLang="ja-JP" sz="3300" dirty="0"/>
              <a:t>~2020</a:t>
            </a:r>
            <a:endParaRPr kumimoji="1" lang="ja-JP" altLang="en-US" sz="3300" dirty="0"/>
          </a:p>
        </p:txBody>
      </p:sp>
      <p:sp>
        <p:nvSpPr>
          <p:cNvPr id="9" name="テキスト ボックス 8"/>
          <p:cNvSpPr txBox="1"/>
          <p:nvPr/>
        </p:nvSpPr>
        <p:spPr>
          <a:xfrm>
            <a:off x="3126041" y="2207806"/>
            <a:ext cx="1316386" cy="1107996"/>
          </a:xfrm>
          <a:prstGeom prst="rect">
            <a:avLst/>
          </a:prstGeom>
          <a:noFill/>
        </p:spPr>
        <p:txBody>
          <a:bodyPr wrap="none" rtlCol="0">
            <a:spAutoFit/>
          </a:bodyPr>
          <a:lstStyle/>
          <a:p>
            <a:r>
              <a:rPr lang="en-US" altLang="ja-JP" sz="3300" dirty="0"/>
              <a:t>250 kg</a:t>
            </a:r>
          </a:p>
          <a:p>
            <a:r>
              <a:rPr kumimoji="1" lang="en-US" altLang="ja-JP" sz="3300" dirty="0"/>
              <a:t>~2025</a:t>
            </a:r>
            <a:endParaRPr kumimoji="1" lang="ja-JP" altLang="en-US" sz="3300" dirty="0"/>
          </a:p>
        </p:txBody>
      </p:sp>
      <p:sp>
        <p:nvSpPr>
          <p:cNvPr id="10" name="テキスト ボックス 9"/>
          <p:cNvSpPr txBox="1"/>
          <p:nvPr/>
        </p:nvSpPr>
        <p:spPr>
          <a:xfrm rot="21002398">
            <a:off x="1689520" y="1573618"/>
            <a:ext cx="1926040" cy="715581"/>
          </a:xfrm>
          <a:prstGeom prst="rect">
            <a:avLst/>
          </a:prstGeom>
          <a:noFill/>
        </p:spPr>
        <p:txBody>
          <a:bodyPr wrap="none" rtlCol="0">
            <a:spAutoFit/>
          </a:bodyPr>
          <a:lstStyle/>
          <a:p>
            <a:r>
              <a:rPr kumimoji="1" lang="en-US" altLang="ja-JP" sz="4050" dirty="0"/>
              <a:t>Scale up</a:t>
            </a:r>
            <a:endParaRPr kumimoji="1" lang="ja-JP" altLang="en-US" sz="4050" dirty="0"/>
          </a:p>
        </p:txBody>
      </p:sp>
      <p:pic>
        <p:nvPicPr>
          <p:cNvPr id="11" name="図 10"/>
          <p:cNvPicPr>
            <a:picLocks noChangeAspect="1"/>
          </p:cNvPicPr>
          <p:nvPr/>
        </p:nvPicPr>
        <p:blipFill>
          <a:blip r:embed="rId4"/>
          <a:stretch>
            <a:fillRect/>
          </a:stretch>
        </p:blipFill>
        <p:spPr>
          <a:xfrm>
            <a:off x="6647584" y="3497138"/>
            <a:ext cx="691850" cy="677466"/>
          </a:xfrm>
          <a:prstGeom prst="rect">
            <a:avLst/>
          </a:prstGeom>
        </p:spPr>
      </p:pic>
    </p:spTree>
    <p:extLst>
      <p:ext uri="{BB962C8B-B14F-4D97-AF65-F5344CB8AC3E}">
        <p14:creationId xmlns:p14="http://schemas.microsoft.com/office/powerpoint/2010/main" val="312641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3512" y="144955"/>
            <a:ext cx="8479856" cy="1325563"/>
          </a:xfrm>
        </p:spPr>
        <p:txBody>
          <a:bodyPr>
            <a:normAutofit fontScale="90000"/>
          </a:bodyPr>
          <a:lstStyle/>
          <a:p>
            <a:r>
              <a:rPr kumimoji="1" lang="ja-JP" altLang="en-US" dirty="0"/>
              <a:t>江尻研で学んだこと</a:t>
            </a:r>
            <a:br>
              <a:rPr kumimoji="1" lang="en-US" altLang="ja-JP" dirty="0"/>
            </a:br>
            <a:r>
              <a:rPr lang="ja-JP" altLang="en-US" dirty="0"/>
              <a:t>教員として学生に指導していること</a:t>
            </a:r>
            <a:endParaRPr kumimoji="1" lang="ja-JP" altLang="en-US" dirty="0"/>
          </a:p>
        </p:txBody>
      </p:sp>
      <p:sp>
        <p:nvSpPr>
          <p:cNvPr id="3" name="コンテンツ プレースホルダー 2"/>
          <p:cNvSpPr>
            <a:spLocks noGrp="1"/>
          </p:cNvSpPr>
          <p:nvPr>
            <p:ph idx="1"/>
          </p:nvPr>
        </p:nvSpPr>
        <p:spPr>
          <a:xfrm>
            <a:off x="139426" y="1355107"/>
            <a:ext cx="8479856" cy="4351338"/>
          </a:xfrm>
        </p:spPr>
        <p:txBody>
          <a:bodyPr>
            <a:normAutofit lnSpcReduction="10000"/>
          </a:bodyPr>
          <a:lstStyle/>
          <a:p>
            <a:r>
              <a:rPr kumimoji="1" lang="ja-JP" altLang="en-US" sz="2400" dirty="0"/>
              <a:t>世界</a:t>
            </a:r>
            <a:r>
              <a:rPr lang="ja-JP" altLang="en-US" sz="2400" dirty="0"/>
              <a:t>一になれ</a:t>
            </a:r>
            <a:endParaRPr lang="en-US" altLang="ja-JP" sz="2400" dirty="0"/>
          </a:p>
          <a:p>
            <a:pPr lvl="1"/>
            <a:r>
              <a:rPr lang="ja-JP" altLang="en-US" sz="2000" dirty="0"/>
              <a:t>宇宙暗黒物質探索の感度世界一を目指します。</a:t>
            </a:r>
            <a:endParaRPr lang="en-US" altLang="ja-JP" sz="2000" dirty="0"/>
          </a:p>
          <a:p>
            <a:r>
              <a:rPr lang="ja-JP" altLang="en-US" sz="2400" dirty="0"/>
              <a:t>修論の締め切りはありますが投稿論文の締め切りはありません。</a:t>
            </a:r>
            <a:endParaRPr lang="en-US" altLang="ja-JP" sz="2400" dirty="0"/>
          </a:p>
          <a:p>
            <a:pPr lvl="1"/>
            <a:r>
              <a:rPr kumimoji="1" lang="ja-JP" altLang="en-US" sz="2000" dirty="0"/>
              <a:t>今論文書くのを頑張っています。</a:t>
            </a:r>
            <a:endParaRPr kumimoji="1" lang="en-US" altLang="ja-JP" sz="2000" dirty="0"/>
          </a:p>
          <a:p>
            <a:r>
              <a:rPr lang="ja-JP" altLang="en-US" sz="2400" dirty="0"/>
              <a:t>学会申し込みの概要なんて</a:t>
            </a:r>
            <a:r>
              <a:rPr lang="en-US" altLang="ja-JP" sz="2400" dirty="0"/>
              <a:t>3</a:t>
            </a:r>
            <a:r>
              <a:rPr lang="ja-JP" altLang="en-US" sz="2400" dirty="0"/>
              <a:t>秒で書ける（</a:t>
            </a:r>
            <a:r>
              <a:rPr lang="en-US" altLang="ja-JP" sz="2400" dirty="0"/>
              <a:t>by </a:t>
            </a:r>
            <a:r>
              <a:rPr lang="ja-JP" altLang="en-US" sz="2400" dirty="0"/>
              <a:t>嶋・田中）</a:t>
            </a:r>
            <a:endParaRPr lang="en-US" altLang="ja-JP" sz="2400" dirty="0"/>
          </a:p>
          <a:p>
            <a:pPr lvl="1"/>
            <a:r>
              <a:rPr lang="ja-JP" altLang="en-US" sz="2000" dirty="0"/>
              <a:t>これはできています。出力に少し時間がかかります。</a:t>
            </a:r>
            <a:endParaRPr lang="en-US" altLang="ja-JP" sz="2000" dirty="0"/>
          </a:p>
          <a:p>
            <a:r>
              <a:rPr lang="ja-JP" altLang="en-US" sz="2400" dirty="0"/>
              <a:t>研究発表はすぐにできなければプロではない</a:t>
            </a:r>
            <a:endParaRPr lang="en-US" altLang="ja-JP" sz="2400" dirty="0"/>
          </a:p>
          <a:p>
            <a:pPr lvl="1"/>
            <a:r>
              <a:rPr lang="ja-JP" altLang="en-US" sz="2000" dirty="0"/>
              <a:t>いつでも誰にでも研究の面白さを語ることができるようになりました。</a:t>
            </a:r>
            <a:endParaRPr lang="en-US" altLang="ja-JP" sz="2000" dirty="0"/>
          </a:p>
          <a:p>
            <a:r>
              <a:rPr lang="ja-JP" altLang="en-US" sz="2400" dirty="0"/>
              <a:t>研究を楽しむ態度（</a:t>
            </a:r>
            <a:r>
              <a:rPr lang="en-US" altLang="ja-JP" sz="2400" dirty="0"/>
              <a:t>by </a:t>
            </a:r>
            <a:r>
              <a:rPr lang="ja-JP" altLang="en-US" sz="2400" dirty="0"/>
              <a:t>江尻研のメンバー）</a:t>
            </a:r>
            <a:endParaRPr lang="en-US" altLang="ja-JP" sz="2400" dirty="0"/>
          </a:p>
          <a:p>
            <a:pPr lvl="1"/>
            <a:r>
              <a:rPr lang="ja-JP" altLang="en-US" sz="2000" dirty="0"/>
              <a:t>学生には「遊びましょう」と言っています。</a:t>
            </a:r>
            <a:endParaRPr lang="en-US" altLang="ja-JP" sz="2000" dirty="0"/>
          </a:p>
          <a:p>
            <a:endParaRPr lang="en-US" altLang="ja-JP" sz="2400" dirty="0"/>
          </a:p>
          <a:p>
            <a:endParaRPr lang="en-US" altLang="ja-JP" sz="2400" dirty="0"/>
          </a:p>
          <a:p>
            <a:endParaRPr kumimoji="1" lang="en-US" altLang="ja-JP" sz="2400" dirty="0"/>
          </a:p>
        </p:txBody>
      </p:sp>
      <p:pic>
        <p:nvPicPr>
          <p:cNvPr id="4" name="図 3"/>
          <p:cNvPicPr>
            <a:picLocks noChangeAspect="1"/>
          </p:cNvPicPr>
          <p:nvPr/>
        </p:nvPicPr>
        <p:blipFill>
          <a:blip r:embed="rId2"/>
          <a:stretch>
            <a:fillRect/>
          </a:stretch>
        </p:blipFill>
        <p:spPr>
          <a:xfrm>
            <a:off x="6126457" y="4751715"/>
            <a:ext cx="2971585" cy="2140281"/>
          </a:xfrm>
          <a:prstGeom prst="rect">
            <a:avLst/>
          </a:prstGeom>
        </p:spPr>
      </p:pic>
    </p:spTree>
    <p:extLst>
      <p:ext uri="{BB962C8B-B14F-4D97-AF65-F5344CB8AC3E}">
        <p14:creationId xmlns:p14="http://schemas.microsoft.com/office/powerpoint/2010/main" val="595407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研究テーマの決定</a:t>
            </a:r>
          </a:p>
        </p:txBody>
      </p:sp>
      <p:sp>
        <p:nvSpPr>
          <p:cNvPr id="3" name="コンテンツ プレースホルダー 2"/>
          <p:cNvSpPr>
            <a:spLocks noGrp="1"/>
          </p:cNvSpPr>
          <p:nvPr>
            <p:ph idx="1"/>
          </p:nvPr>
        </p:nvSpPr>
        <p:spPr/>
        <p:txBody>
          <a:bodyPr>
            <a:normAutofit fontScale="92500"/>
          </a:bodyPr>
          <a:lstStyle/>
          <a:p>
            <a:r>
              <a:rPr kumimoji="1" lang="en-US" altLang="ja-JP" dirty="0"/>
              <a:t>M1</a:t>
            </a:r>
            <a:r>
              <a:rPr kumimoji="1" lang="ja-JP" altLang="en-US" dirty="0"/>
              <a:t>の</a:t>
            </a:r>
            <a:r>
              <a:rPr kumimoji="1" lang="en-US" altLang="ja-JP" dirty="0"/>
              <a:t>4</a:t>
            </a:r>
            <a:r>
              <a:rPr kumimoji="1" lang="ja-JP" altLang="en-US" dirty="0"/>
              <a:t>月 </a:t>
            </a:r>
            <a:r>
              <a:rPr kumimoji="1" lang="en-US" altLang="ja-JP" dirty="0"/>
              <a:t>(1989</a:t>
            </a:r>
            <a:r>
              <a:rPr kumimoji="1" lang="ja-JP" altLang="en-US" dirty="0"/>
              <a:t>年</a:t>
            </a:r>
            <a:r>
              <a:rPr kumimoji="1" lang="en-US" altLang="ja-JP" dirty="0"/>
              <a:t>)</a:t>
            </a:r>
          </a:p>
          <a:p>
            <a:r>
              <a:rPr lang="ja-JP" altLang="en-US" dirty="0"/>
              <a:t>同期は崔さん、木下君</a:t>
            </a:r>
            <a:endParaRPr lang="en-US" altLang="ja-JP" dirty="0"/>
          </a:p>
          <a:p>
            <a:r>
              <a:rPr lang="ja-JP" altLang="en-US" dirty="0"/>
              <a:t>提示されたテーマ</a:t>
            </a:r>
            <a:endParaRPr lang="en-US" altLang="ja-JP" dirty="0"/>
          </a:p>
          <a:p>
            <a:pPr marL="514350" indent="-514350">
              <a:buFont typeface="+mj-lt"/>
              <a:buAutoNum type="arabicPeriod"/>
            </a:pPr>
            <a:r>
              <a:rPr lang="ja-JP" altLang="en-US" dirty="0"/>
              <a:t>宇宙暗黒物質探索</a:t>
            </a:r>
            <a:endParaRPr lang="en-US" altLang="ja-JP" dirty="0"/>
          </a:p>
          <a:p>
            <a:pPr marL="514350" indent="-514350">
              <a:buFont typeface="+mj-lt"/>
              <a:buAutoNum type="arabicPeriod"/>
            </a:pPr>
            <a:r>
              <a:rPr lang="ja-JP" altLang="en-US" dirty="0"/>
              <a:t>電子崩壊の寿命測定</a:t>
            </a:r>
            <a:endParaRPr lang="en-US" altLang="ja-JP" dirty="0"/>
          </a:p>
          <a:p>
            <a:pPr marL="514350" indent="-514350">
              <a:buFont typeface="+mj-lt"/>
              <a:buAutoNum type="arabicPeriod"/>
            </a:pPr>
            <a:r>
              <a:rPr lang="ja-JP" altLang="en-US" dirty="0"/>
              <a:t>常温核融合</a:t>
            </a:r>
            <a:endParaRPr lang="en-US" altLang="ja-JP" dirty="0"/>
          </a:p>
          <a:p>
            <a:pPr marL="0" indent="0">
              <a:buNone/>
            </a:pPr>
            <a:r>
              <a:rPr lang="ja-JP" altLang="en-US" dirty="0"/>
              <a:t>提示された後、間髪入れずに１番を宣言しました。</a:t>
            </a:r>
            <a:endParaRPr lang="en-US" altLang="ja-JP" dirty="0"/>
          </a:p>
          <a:p>
            <a:pPr marL="0" indent="0">
              <a:buNone/>
            </a:pPr>
            <a:r>
              <a:rPr lang="ja-JP" altLang="en-US" dirty="0"/>
              <a:t>木下君「なんで電子が崩壊す</a:t>
            </a:r>
            <a:r>
              <a:rPr lang="ja-JP" altLang="en-US" dirty="0" err="1"/>
              <a:t>るんや</a:t>
            </a:r>
            <a:r>
              <a:rPr lang="ja-JP" altLang="en-US" dirty="0"/>
              <a:t>！とびっくりしている間にとられてしまった。」</a:t>
            </a:r>
            <a:endParaRPr lang="en-US" altLang="ja-JP" dirty="0"/>
          </a:p>
        </p:txBody>
      </p:sp>
    </p:spTree>
    <p:extLst>
      <p:ext uri="{BB962C8B-B14F-4D97-AF65-F5344CB8AC3E}">
        <p14:creationId xmlns:p14="http://schemas.microsoft.com/office/powerpoint/2010/main" val="256894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NaI(Tl)</a:t>
            </a:r>
            <a:r>
              <a:rPr kumimoji="1" lang="ja-JP" altLang="en-US" dirty="0"/>
              <a:t>シンチレーターを用いた</a:t>
            </a:r>
            <a:br>
              <a:rPr kumimoji="1" lang="en-US" altLang="ja-JP" dirty="0"/>
            </a:br>
            <a:r>
              <a:rPr lang="ja-JP" altLang="en-US" dirty="0"/>
              <a:t>宇宙暗黒物質探索</a:t>
            </a:r>
            <a:endParaRPr kumimoji="1" lang="ja-JP" altLang="en-US" dirty="0"/>
          </a:p>
        </p:txBody>
      </p:sp>
      <p:sp>
        <p:nvSpPr>
          <p:cNvPr id="3" name="コンテンツ プレースホルダー 2"/>
          <p:cNvSpPr>
            <a:spLocks noGrp="1"/>
          </p:cNvSpPr>
          <p:nvPr>
            <p:ph idx="1"/>
          </p:nvPr>
        </p:nvSpPr>
        <p:spPr>
          <a:xfrm>
            <a:off x="628650" y="1551713"/>
            <a:ext cx="7886700" cy="4351338"/>
          </a:xfrm>
        </p:spPr>
        <p:txBody>
          <a:bodyPr/>
          <a:lstStyle/>
          <a:p>
            <a:r>
              <a:rPr kumimoji="1" lang="ja-JP" altLang="en-US" dirty="0"/>
              <a:t>神岡に設置された</a:t>
            </a:r>
            <a:r>
              <a:rPr kumimoji="1" lang="en-US" altLang="ja-JP" dirty="0"/>
              <a:t>ELEGANT V</a:t>
            </a:r>
            <a:r>
              <a:rPr kumimoji="1" lang="ja-JP" altLang="en-US" dirty="0"/>
              <a:t>を改造</a:t>
            </a:r>
          </a:p>
        </p:txBody>
      </p:sp>
      <p:pic>
        <p:nvPicPr>
          <p:cNvPr id="4" name="図 3"/>
          <p:cNvPicPr>
            <a:picLocks noChangeAspect="1"/>
          </p:cNvPicPr>
          <p:nvPr/>
        </p:nvPicPr>
        <p:blipFill>
          <a:blip r:embed="rId2"/>
          <a:stretch>
            <a:fillRect/>
          </a:stretch>
        </p:blipFill>
        <p:spPr>
          <a:xfrm>
            <a:off x="3179999" y="2942289"/>
            <a:ext cx="5970979" cy="2593807"/>
          </a:xfrm>
          <a:prstGeom prst="rect">
            <a:avLst/>
          </a:prstGeom>
        </p:spPr>
      </p:pic>
      <p:pic>
        <p:nvPicPr>
          <p:cNvPr id="5" name="図 4"/>
          <p:cNvPicPr>
            <a:picLocks noChangeAspect="1"/>
          </p:cNvPicPr>
          <p:nvPr/>
        </p:nvPicPr>
        <p:blipFill>
          <a:blip r:embed="rId3"/>
          <a:stretch>
            <a:fillRect/>
          </a:stretch>
        </p:blipFill>
        <p:spPr>
          <a:xfrm>
            <a:off x="0" y="2046317"/>
            <a:ext cx="3180000" cy="4790223"/>
          </a:xfrm>
          <a:prstGeom prst="rect">
            <a:avLst/>
          </a:prstGeom>
        </p:spPr>
      </p:pic>
      <p:sp>
        <p:nvSpPr>
          <p:cNvPr id="6" name="テキスト ボックス 5"/>
          <p:cNvSpPr txBox="1"/>
          <p:nvPr/>
        </p:nvSpPr>
        <p:spPr>
          <a:xfrm>
            <a:off x="3808650" y="2079821"/>
            <a:ext cx="5349541" cy="369332"/>
          </a:xfrm>
          <a:prstGeom prst="rect">
            <a:avLst/>
          </a:prstGeom>
          <a:noFill/>
        </p:spPr>
        <p:txBody>
          <a:bodyPr wrap="none" rtlCol="0">
            <a:spAutoFit/>
          </a:bodyPr>
          <a:lstStyle/>
          <a:p>
            <a:r>
              <a:rPr kumimoji="1" lang="ja-JP" altLang="en-US" dirty="0"/>
              <a:t>総質量</a:t>
            </a:r>
            <a:r>
              <a:rPr kumimoji="1" lang="en-US" altLang="ja-JP" dirty="0"/>
              <a:t>640</a:t>
            </a:r>
            <a:r>
              <a:rPr kumimoji="1" lang="ja-JP" altLang="en-US" dirty="0"/>
              <a:t> </a:t>
            </a:r>
            <a:r>
              <a:rPr kumimoji="1" lang="en-US" altLang="ja-JP" dirty="0"/>
              <a:t>kg</a:t>
            </a:r>
            <a:r>
              <a:rPr kumimoji="1" lang="ja-JP" altLang="en-US" dirty="0"/>
              <a:t>（世界最大）の</a:t>
            </a:r>
            <a:r>
              <a:rPr kumimoji="1" lang="en-US" altLang="ja-JP" dirty="0"/>
              <a:t>NaI(Tl)</a:t>
            </a:r>
            <a:r>
              <a:rPr kumimoji="1" lang="ja-JP" altLang="en-US" dirty="0"/>
              <a:t>シンチレーター</a:t>
            </a:r>
          </a:p>
        </p:txBody>
      </p:sp>
      <p:sp>
        <p:nvSpPr>
          <p:cNvPr id="7" name="テキスト ボックス 6"/>
          <p:cNvSpPr txBox="1"/>
          <p:nvPr/>
        </p:nvSpPr>
        <p:spPr>
          <a:xfrm>
            <a:off x="3602182" y="5791200"/>
            <a:ext cx="4238981" cy="369332"/>
          </a:xfrm>
          <a:prstGeom prst="rect">
            <a:avLst/>
          </a:prstGeom>
          <a:noFill/>
        </p:spPr>
        <p:txBody>
          <a:bodyPr wrap="none" rtlCol="0">
            <a:spAutoFit/>
          </a:bodyPr>
          <a:lstStyle/>
          <a:p>
            <a:r>
              <a:rPr kumimoji="1" lang="en-US" altLang="ja-JP" dirty="0" err="1"/>
              <a:t>K.Fushimi</a:t>
            </a:r>
            <a:r>
              <a:rPr kumimoji="1" lang="en-US" altLang="ja-JP" dirty="0"/>
              <a:t> et al., Phys. Rev. C47 R425 (1993)</a:t>
            </a:r>
            <a:endParaRPr kumimoji="1" lang="ja-JP" altLang="en-US" dirty="0"/>
          </a:p>
        </p:txBody>
      </p:sp>
    </p:spTree>
    <p:extLst>
      <p:ext uri="{BB962C8B-B14F-4D97-AF65-F5344CB8AC3E}">
        <p14:creationId xmlns:p14="http://schemas.microsoft.com/office/powerpoint/2010/main" val="339625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539" y="1325530"/>
            <a:ext cx="7675908" cy="545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pic>
      <p:sp>
        <p:nvSpPr>
          <p:cNvPr id="3075" name="Text Box 3"/>
          <p:cNvSpPr txBox="1">
            <a:spLocks noChangeArrowheads="1"/>
          </p:cNvSpPr>
          <p:nvPr/>
        </p:nvSpPr>
        <p:spPr bwMode="auto">
          <a:xfrm>
            <a:off x="712788" y="1778000"/>
            <a:ext cx="1206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ja-JP" altLang="ja-JP" sz="1600" b="1">
              <a:solidFill>
                <a:srgbClr val="0000CC"/>
              </a:solidFill>
              <a:latin typeface="Times New Roman" panose="02020603050405020304" pitchFamily="18" charset="0"/>
            </a:endParaRPr>
          </a:p>
        </p:txBody>
      </p:sp>
      <p:sp>
        <p:nvSpPr>
          <p:cNvPr id="3076" name="Text Box 4"/>
          <p:cNvSpPr txBox="1">
            <a:spLocks noChangeArrowheads="1"/>
          </p:cNvSpPr>
          <p:nvPr/>
        </p:nvSpPr>
        <p:spPr bwMode="auto">
          <a:xfrm>
            <a:off x="2590800" y="1660525"/>
            <a:ext cx="1304925"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000" b="1">
                <a:solidFill>
                  <a:srgbClr val="0000CC"/>
                </a:solidFill>
                <a:latin typeface="Times New Roman" panose="02020603050405020304" pitchFamily="18" charset="0"/>
              </a:rPr>
              <a:t>Lab.II</a:t>
            </a:r>
          </a:p>
        </p:txBody>
      </p:sp>
      <p:sp>
        <p:nvSpPr>
          <p:cNvPr id="3077" name="Text Box 5"/>
          <p:cNvSpPr txBox="1">
            <a:spLocks noChangeArrowheads="1"/>
          </p:cNvSpPr>
          <p:nvPr/>
        </p:nvSpPr>
        <p:spPr bwMode="auto">
          <a:xfrm>
            <a:off x="4071938" y="1660525"/>
            <a:ext cx="1722437" cy="3968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000" b="1">
                <a:solidFill>
                  <a:srgbClr val="0000CC"/>
                </a:solidFill>
                <a:latin typeface="Times New Roman" panose="02020603050405020304" pitchFamily="18" charset="0"/>
              </a:rPr>
              <a:t>Lab.I, III</a:t>
            </a:r>
          </a:p>
        </p:txBody>
      </p:sp>
      <p:sp>
        <p:nvSpPr>
          <p:cNvPr id="3078" name="Text Box 6"/>
          <p:cNvSpPr txBox="1">
            <a:spLocks noChangeArrowheads="1"/>
          </p:cNvSpPr>
          <p:nvPr/>
        </p:nvSpPr>
        <p:spPr bwMode="auto">
          <a:xfrm>
            <a:off x="152400" y="1524000"/>
            <a:ext cx="2044700" cy="457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400" b="1">
                <a:solidFill>
                  <a:srgbClr val="0000CC"/>
                </a:solidFill>
                <a:latin typeface="Times New Roman" panose="02020603050405020304" pitchFamily="18" charset="0"/>
              </a:rPr>
              <a:t>Nishiyoshino</a:t>
            </a:r>
          </a:p>
        </p:txBody>
      </p:sp>
      <p:sp>
        <p:nvSpPr>
          <p:cNvPr id="3079" name="Text Box 7"/>
          <p:cNvSpPr txBox="1">
            <a:spLocks noChangeArrowheads="1"/>
          </p:cNvSpPr>
          <p:nvPr/>
        </p:nvSpPr>
        <p:spPr bwMode="auto">
          <a:xfrm>
            <a:off x="7924800" y="1295400"/>
            <a:ext cx="1076325" cy="457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400" b="1">
                <a:solidFill>
                  <a:srgbClr val="0000CC"/>
                </a:solidFill>
                <a:latin typeface="Times New Roman" panose="02020603050405020304" pitchFamily="18" charset="0"/>
              </a:rPr>
              <a:t>Oto</a:t>
            </a:r>
          </a:p>
        </p:txBody>
      </p:sp>
      <p:sp>
        <p:nvSpPr>
          <p:cNvPr id="3080" name="Text Box 8"/>
          <p:cNvSpPr txBox="1">
            <a:spLocks noChangeArrowheads="1"/>
          </p:cNvSpPr>
          <p:nvPr/>
        </p:nvSpPr>
        <p:spPr bwMode="auto">
          <a:xfrm>
            <a:off x="7623175" y="2216150"/>
            <a:ext cx="1292225"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000" b="1">
                <a:solidFill>
                  <a:srgbClr val="0000CC"/>
                </a:solidFill>
                <a:latin typeface="Times New Roman" panose="02020603050405020304" pitchFamily="18" charset="0"/>
              </a:rPr>
              <a:t>Entrance</a:t>
            </a:r>
          </a:p>
        </p:txBody>
      </p:sp>
      <p:sp>
        <p:nvSpPr>
          <p:cNvPr id="3081" name="Text Box 9"/>
          <p:cNvSpPr txBox="1">
            <a:spLocks noChangeArrowheads="1"/>
          </p:cNvSpPr>
          <p:nvPr/>
        </p:nvSpPr>
        <p:spPr bwMode="auto">
          <a:xfrm>
            <a:off x="4724400" y="5153025"/>
            <a:ext cx="4006850" cy="15525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400" b="1">
                <a:solidFill>
                  <a:srgbClr val="0000CC"/>
                </a:solidFill>
                <a:latin typeface="Times New Roman" panose="02020603050405020304" pitchFamily="18" charset="0"/>
              </a:rPr>
              <a:t>Lab.I. 33 m</a:t>
            </a:r>
            <a:r>
              <a:rPr lang="en-US" altLang="ja-JP" sz="2400" b="1" baseline="30000">
                <a:solidFill>
                  <a:srgbClr val="0000CC"/>
                </a:solidFill>
                <a:latin typeface="Times New Roman" panose="02020603050405020304" pitchFamily="18" charset="0"/>
              </a:rPr>
              <a:t>2</a:t>
            </a:r>
          </a:p>
          <a:p>
            <a:pPr algn="ctr"/>
            <a:r>
              <a:rPr lang="en-US" altLang="ja-JP" sz="2400" b="1">
                <a:solidFill>
                  <a:srgbClr val="0000CC"/>
                </a:solidFill>
                <a:latin typeface="Times New Roman" panose="02020603050405020304" pitchFamily="18" charset="0"/>
              </a:rPr>
              <a:t>ELEGANT VI</a:t>
            </a:r>
          </a:p>
          <a:p>
            <a:pPr algn="ctr"/>
            <a:r>
              <a:rPr lang="en-US" altLang="ja-JP" sz="2400" b="1">
                <a:solidFill>
                  <a:srgbClr val="0000CC"/>
                </a:solidFill>
                <a:latin typeface="Symbol" panose="05050102010706020507" pitchFamily="18" charset="2"/>
              </a:rPr>
              <a:t>bb </a:t>
            </a:r>
            <a:r>
              <a:rPr lang="en-US" altLang="ja-JP" sz="2400" b="1">
                <a:solidFill>
                  <a:srgbClr val="0000CC"/>
                </a:solidFill>
                <a:latin typeface="Times New Roman" panose="02020603050405020304" pitchFamily="18" charset="0"/>
              </a:rPr>
              <a:t>of </a:t>
            </a:r>
            <a:r>
              <a:rPr lang="en-US" altLang="ja-JP" sz="2400" b="1" baseline="30000">
                <a:solidFill>
                  <a:srgbClr val="0000CC"/>
                </a:solidFill>
                <a:latin typeface="Times New Roman" panose="02020603050405020304" pitchFamily="18" charset="0"/>
              </a:rPr>
              <a:t>48</a:t>
            </a:r>
            <a:r>
              <a:rPr lang="en-US" altLang="ja-JP" sz="2400" b="1">
                <a:solidFill>
                  <a:srgbClr val="0000CC"/>
                </a:solidFill>
                <a:latin typeface="Times New Roman" panose="02020603050405020304" pitchFamily="18" charset="0"/>
              </a:rPr>
              <a:t>Ca and DM with CaF</a:t>
            </a:r>
            <a:r>
              <a:rPr lang="en-US" altLang="ja-JP" sz="2400" b="1" baseline="-25000">
                <a:solidFill>
                  <a:srgbClr val="0000CC"/>
                </a:solidFill>
                <a:latin typeface="Times New Roman" panose="02020603050405020304" pitchFamily="18" charset="0"/>
              </a:rPr>
              <a:t>2</a:t>
            </a:r>
          </a:p>
        </p:txBody>
      </p:sp>
      <p:sp>
        <p:nvSpPr>
          <p:cNvPr id="3082" name="Text Box 10"/>
          <p:cNvSpPr txBox="1">
            <a:spLocks noChangeArrowheads="1"/>
          </p:cNvSpPr>
          <p:nvPr/>
        </p:nvSpPr>
        <p:spPr bwMode="auto">
          <a:xfrm>
            <a:off x="457200" y="5116513"/>
            <a:ext cx="4216400" cy="15525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400" b="1">
                <a:solidFill>
                  <a:srgbClr val="0000CC"/>
                </a:solidFill>
                <a:latin typeface="Times New Roman" panose="02020603050405020304" pitchFamily="18" charset="0"/>
              </a:rPr>
              <a:t>Lab. II. 45 m</a:t>
            </a:r>
            <a:r>
              <a:rPr lang="en-US" altLang="ja-JP" sz="2400" b="1" baseline="30000">
                <a:solidFill>
                  <a:srgbClr val="0000CC"/>
                </a:solidFill>
                <a:latin typeface="Times New Roman" panose="02020603050405020304" pitchFamily="18" charset="0"/>
              </a:rPr>
              <a:t>2</a:t>
            </a:r>
          </a:p>
          <a:p>
            <a:pPr algn="ctr"/>
            <a:r>
              <a:rPr lang="en-US" altLang="ja-JP" sz="2400" b="1">
                <a:solidFill>
                  <a:srgbClr val="0000CC"/>
                </a:solidFill>
                <a:latin typeface="Times New Roman" panose="02020603050405020304" pitchFamily="18" charset="0"/>
              </a:rPr>
              <a:t>MOON &amp; PICO-LON</a:t>
            </a:r>
          </a:p>
          <a:p>
            <a:pPr algn="ctr"/>
            <a:r>
              <a:rPr lang="en-US" altLang="ja-JP" sz="2400" b="1">
                <a:solidFill>
                  <a:srgbClr val="0000CC"/>
                </a:solidFill>
                <a:latin typeface="Symbol" panose="05050102010706020507" pitchFamily="18" charset="2"/>
              </a:rPr>
              <a:t>bb</a:t>
            </a:r>
            <a:r>
              <a:rPr lang="en-US" altLang="ja-JP" sz="2400" b="1">
                <a:solidFill>
                  <a:srgbClr val="0000CC"/>
                </a:solidFill>
                <a:latin typeface="Times New Roman" panose="02020603050405020304" pitchFamily="18" charset="0"/>
              </a:rPr>
              <a:t> of </a:t>
            </a:r>
            <a:r>
              <a:rPr lang="en-US" altLang="ja-JP" sz="2400" b="1" baseline="30000">
                <a:solidFill>
                  <a:srgbClr val="0000CC"/>
                </a:solidFill>
                <a:latin typeface="Times New Roman" panose="02020603050405020304" pitchFamily="18" charset="0"/>
              </a:rPr>
              <a:t>82</a:t>
            </a:r>
            <a:r>
              <a:rPr lang="en-US" altLang="ja-JP" sz="2400" b="1">
                <a:solidFill>
                  <a:srgbClr val="0000CC"/>
                </a:solidFill>
                <a:latin typeface="Times New Roman" panose="02020603050405020304" pitchFamily="18" charset="0"/>
              </a:rPr>
              <a:t>Se and DM</a:t>
            </a:r>
          </a:p>
          <a:p>
            <a:pPr algn="ctr"/>
            <a:r>
              <a:rPr lang="en-US" altLang="ja-JP" sz="2400" b="1">
                <a:solidFill>
                  <a:srgbClr val="0000CC"/>
                </a:solidFill>
                <a:latin typeface="Times New Roman" panose="02020603050405020304" pitchFamily="18" charset="0"/>
              </a:rPr>
              <a:t>with thin scintillators</a:t>
            </a:r>
          </a:p>
        </p:txBody>
      </p:sp>
      <p:sp>
        <p:nvSpPr>
          <p:cNvPr id="3083" name="Text Box 11"/>
          <p:cNvSpPr txBox="1">
            <a:spLocks noChangeArrowheads="1"/>
          </p:cNvSpPr>
          <p:nvPr/>
        </p:nvSpPr>
        <p:spPr bwMode="auto">
          <a:xfrm>
            <a:off x="1250950" y="415925"/>
            <a:ext cx="314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ja-JP" altLang="ja-JP" sz="1600" b="1">
              <a:solidFill>
                <a:srgbClr val="0000CC"/>
              </a:solidFill>
              <a:latin typeface="Times New Roman" panose="02020603050405020304" pitchFamily="18" charset="0"/>
            </a:endParaRPr>
          </a:p>
        </p:txBody>
      </p:sp>
      <p:sp>
        <p:nvSpPr>
          <p:cNvPr id="3084" name="Text Box 12"/>
          <p:cNvSpPr txBox="1">
            <a:spLocks noChangeArrowheads="1"/>
          </p:cNvSpPr>
          <p:nvPr/>
        </p:nvSpPr>
        <p:spPr bwMode="auto">
          <a:xfrm>
            <a:off x="0" y="49212"/>
            <a:ext cx="9144000" cy="4667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400" b="1" dirty="0">
                <a:solidFill>
                  <a:srgbClr val="FF0000"/>
                </a:solidFill>
                <a:latin typeface="Times New Roman" panose="02020603050405020304" pitchFamily="18" charset="0"/>
              </a:rPr>
              <a:t>      </a:t>
            </a:r>
            <a:r>
              <a:rPr lang="ja-JP" altLang="en-US" sz="2400" b="1" dirty="0">
                <a:solidFill>
                  <a:srgbClr val="FF0000"/>
                </a:solidFill>
                <a:latin typeface="Times New Roman" panose="02020603050405020304" pitchFamily="18" charset="0"/>
              </a:rPr>
              <a:t>神岡から大塔へ移動</a:t>
            </a:r>
            <a:endParaRPr lang="en-US" altLang="ja-JP" sz="2400" b="1" dirty="0">
              <a:solidFill>
                <a:srgbClr val="FF0000"/>
              </a:solidFill>
              <a:latin typeface="Times New Roman" panose="02020603050405020304" pitchFamily="18" charset="0"/>
            </a:endParaRPr>
          </a:p>
        </p:txBody>
      </p:sp>
      <p:sp>
        <p:nvSpPr>
          <p:cNvPr id="2" name="テキスト ボックス 1"/>
          <p:cNvSpPr txBox="1"/>
          <p:nvPr/>
        </p:nvSpPr>
        <p:spPr>
          <a:xfrm>
            <a:off x="2022764" y="1039091"/>
            <a:ext cx="4515980" cy="369332"/>
          </a:xfrm>
          <a:prstGeom prst="rect">
            <a:avLst/>
          </a:prstGeom>
          <a:noFill/>
        </p:spPr>
        <p:txBody>
          <a:bodyPr wrap="none" rtlCol="0">
            <a:spAutoFit/>
          </a:bodyPr>
          <a:lstStyle/>
          <a:p>
            <a:r>
              <a:rPr kumimoji="1" lang="en-US" altLang="ja-JP" dirty="0" err="1"/>
              <a:t>N.Kudomi</a:t>
            </a:r>
            <a:r>
              <a:rPr kumimoji="1" lang="en-US" altLang="ja-JP" dirty="0"/>
              <a:t> et a., </a:t>
            </a:r>
            <a:r>
              <a:rPr kumimoji="1" lang="en-US" altLang="ja-JP" dirty="0" err="1"/>
              <a:t>Nucl</a:t>
            </a:r>
            <a:r>
              <a:rPr kumimoji="1" lang="en-US" altLang="ja-JP" dirty="0"/>
              <a:t>. Phys. A629 (1998) 527c. </a:t>
            </a:r>
          </a:p>
        </p:txBody>
      </p:sp>
    </p:spTree>
    <p:extLst>
      <p:ext uri="{BB962C8B-B14F-4D97-AF65-F5344CB8AC3E}">
        <p14:creationId xmlns:p14="http://schemas.microsoft.com/office/powerpoint/2010/main" val="369894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p:cNvPicPr>
            <a:picLocks noGrp="1" noChangeAspect="1"/>
          </p:cNvPicPr>
          <p:nvPr>
            <p:ph idx="1"/>
          </p:nvPr>
        </p:nvPicPr>
        <p:blipFill>
          <a:blip r:embed="rId2"/>
          <a:stretch>
            <a:fillRect/>
          </a:stretch>
        </p:blipFill>
        <p:spPr>
          <a:xfrm>
            <a:off x="1759227" y="-2335407"/>
            <a:ext cx="10227365" cy="8848567"/>
          </a:xfrm>
          <a:prstGeom prst="rect">
            <a:avLst/>
          </a:prstGeom>
        </p:spPr>
      </p:pic>
      <p:cxnSp>
        <p:nvCxnSpPr>
          <p:cNvPr id="7" name="直線コネクタ 6"/>
          <p:cNvCxnSpPr/>
          <p:nvPr/>
        </p:nvCxnSpPr>
        <p:spPr>
          <a:xfrm flipH="1" flipV="1">
            <a:off x="4622749" y="695025"/>
            <a:ext cx="809428" cy="4411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flipV="1">
            <a:off x="107717" y="3874335"/>
            <a:ext cx="5324460" cy="12317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312967" y="4956074"/>
            <a:ext cx="530915" cy="300082"/>
          </a:xfrm>
          <a:prstGeom prst="rect">
            <a:avLst/>
          </a:prstGeom>
          <a:noFill/>
        </p:spPr>
        <p:txBody>
          <a:bodyPr wrap="none" rtlCol="0">
            <a:spAutoFit/>
          </a:bodyPr>
          <a:lstStyle/>
          <a:p>
            <a:r>
              <a:rPr kumimoji="1" lang="ja-JP" altLang="en-US" sz="1350" dirty="0"/>
              <a:t>大塔</a:t>
            </a:r>
          </a:p>
        </p:txBody>
      </p:sp>
      <p:sp>
        <p:nvSpPr>
          <p:cNvPr id="14" name="テキスト ボックス 13"/>
          <p:cNvSpPr txBox="1"/>
          <p:nvPr/>
        </p:nvSpPr>
        <p:spPr>
          <a:xfrm>
            <a:off x="4846301" y="5133441"/>
            <a:ext cx="530915" cy="300082"/>
          </a:xfrm>
          <a:prstGeom prst="rect">
            <a:avLst/>
          </a:prstGeom>
          <a:noFill/>
        </p:spPr>
        <p:txBody>
          <a:bodyPr wrap="none" rtlCol="0">
            <a:spAutoFit/>
          </a:bodyPr>
          <a:lstStyle/>
          <a:p>
            <a:r>
              <a:rPr kumimoji="1" lang="ja-JP" altLang="en-US" sz="1350" dirty="0"/>
              <a:t>徳島</a:t>
            </a:r>
          </a:p>
        </p:txBody>
      </p:sp>
      <p:pic>
        <p:nvPicPr>
          <p:cNvPr id="15" name="Picture 2" descr="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10" y="655878"/>
            <a:ext cx="4530379" cy="321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pic>
      <p:sp>
        <p:nvSpPr>
          <p:cNvPr id="2" name="タイトル 1"/>
          <p:cNvSpPr>
            <a:spLocks noGrp="1"/>
          </p:cNvSpPr>
          <p:nvPr>
            <p:ph type="title"/>
          </p:nvPr>
        </p:nvSpPr>
        <p:spPr>
          <a:xfrm>
            <a:off x="0" y="29759"/>
            <a:ext cx="7886700" cy="775311"/>
          </a:xfrm>
        </p:spPr>
        <p:txBody>
          <a:bodyPr>
            <a:normAutofit/>
          </a:bodyPr>
          <a:lstStyle/>
          <a:p>
            <a:r>
              <a:rPr kumimoji="1" lang="ja-JP" altLang="en-US" dirty="0"/>
              <a:t>大塔コスモ観測所で実験開始</a:t>
            </a:r>
          </a:p>
        </p:txBody>
      </p:sp>
      <p:pic>
        <p:nvPicPr>
          <p:cNvPr id="19" name="図 18"/>
          <p:cNvPicPr>
            <a:picLocks noChangeAspect="1"/>
          </p:cNvPicPr>
          <p:nvPr/>
        </p:nvPicPr>
        <p:blipFill>
          <a:blip r:embed="rId4"/>
          <a:stretch>
            <a:fillRect/>
          </a:stretch>
        </p:blipFill>
        <p:spPr>
          <a:xfrm>
            <a:off x="4053912" y="667699"/>
            <a:ext cx="5310001" cy="3740000"/>
          </a:xfrm>
          <a:prstGeom prst="rect">
            <a:avLst/>
          </a:prstGeom>
        </p:spPr>
      </p:pic>
      <p:pic>
        <p:nvPicPr>
          <p:cNvPr id="20" name="図 19"/>
          <p:cNvPicPr>
            <a:picLocks noChangeAspect="1"/>
          </p:cNvPicPr>
          <p:nvPr/>
        </p:nvPicPr>
        <p:blipFill>
          <a:blip r:embed="rId5"/>
          <a:stretch>
            <a:fillRect/>
          </a:stretch>
        </p:blipFill>
        <p:spPr>
          <a:xfrm>
            <a:off x="133669" y="685315"/>
            <a:ext cx="5310001" cy="3740000"/>
          </a:xfrm>
          <a:prstGeom prst="rect">
            <a:avLst/>
          </a:prstGeom>
        </p:spPr>
      </p:pic>
      <p:pic>
        <p:nvPicPr>
          <p:cNvPr id="21" name="図 20"/>
          <p:cNvPicPr>
            <a:picLocks noChangeAspect="1"/>
          </p:cNvPicPr>
          <p:nvPr/>
        </p:nvPicPr>
        <p:blipFill>
          <a:blip r:embed="rId6"/>
          <a:stretch>
            <a:fillRect/>
          </a:stretch>
        </p:blipFill>
        <p:spPr>
          <a:xfrm>
            <a:off x="3340369" y="2265106"/>
            <a:ext cx="5445001" cy="3717334"/>
          </a:xfrm>
          <a:prstGeom prst="rect">
            <a:avLst/>
          </a:prstGeom>
        </p:spPr>
      </p:pic>
    </p:spTree>
    <p:extLst>
      <p:ext uri="{BB962C8B-B14F-4D97-AF65-F5344CB8AC3E}">
        <p14:creationId xmlns:p14="http://schemas.microsoft.com/office/powerpoint/2010/main" val="210352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399774"/>
            <a:ext cx="9144000" cy="6458226"/>
          </a:xfrm>
          <a:prstGeom prst="rect">
            <a:avLst/>
          </a:prstGeom>
        </p:spPr>
      </p:pic>
      <p:sp>
        <p:nvSpPr>
          <p:cNvPr id="5" name="タイトル 4"/>
          <p:cNvSpPr>
            <a:spLocks noGrp="1"/>
          </p:cNvSpPr>
          <p:nvPr>
            <p:ph type="title"/>
          </p:nvPr>
        </p:nvSpPr>
        <p:spPr>
          <a:xfrm>
            <a:off x="4892642" y="322773"/>
            <a:ext cx="3981851" cy="437624"/>
          </a:xfrm>
        </p:spPr>
        <p:txBody>
          <a:bodyPr>
            <a:noAutofit/>
          </a:bodyPr>
          <a:lstStyle/>
          <a:p>
            <a:r>
              <a:rPr kumimoji="1" lang="en-US" altLang="ja-JP" sz="2400" dirty="0" err="1"/>
              <a:t>SCIaS</a:t>
            </a:r>
            <a:r>
              <a:rPr kumimoji="1" lang="en-US" altLang="ja-JP" sz="2400" dirty="0"/>
              <a:t> 1997</a:t>
            </a:r>
            <a:r>
              <a:rPr kumimoji="1" lang="ja-JP" altLang="en-US" sz="2400" dirty="0"/>
              <a:t>年</a:t>
            </a:r>
            <a:r>
              <a:rPr kumimoji="1" lang="en-US" altLang="ja-JP" sz="2400" dirty="0"/>
              <a:t>6</a:t>
            </a:r>
            <a:r>
              <a:rPr kumimoji="1" lang="ja-JP" altLang="en-US" sz="2400" dirty="0"/>
              <a:t>月</a:t>
            </a:r>
            <a:r>
              <a:rPr kumimoji="1" lang="en-US" altLang="ja-JP" sz="2400" dirty="0"/>
              <a:t>20</a:t>
            </a:r>
            <a:r>
              <a:rPr kumimoji="1" lang="ja-JP" altLang="en-US" sz="2400" dirty="0"/>
              <a:t>日号　</a:t>
            </a:r>
            <a:r>
              <a:rPr kumimoji="1" lang="en-US" altLang="ja-JP" sz="2400" dirty="0"/>
              <a:t>p8</a:t>
            </a:r>
            <a:endParaRPr kumimoji="1" lang="ja-JP" altLang="en-US" sz="2400" dirty="0"/>
          </a:p>
        </p:txBody>
      </p:sp>
    </p:spTree>
    <p:extLst>
      <p:ext uri="{BB962C8B-B14F-4D97-AF65-F5344CB8AC3E}">
        <p14:creationId xmlns:p14="http://schemas.microsoft.com/office/powerpoint/2010/main" val="1142012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PICO-LON for WIMPs search</a:t>
            </a:r>
            <a:endParaRPr kumimoji="1" lang="ja-JP" altLang="en-US" dirty="0"/>
          </a:p>
        </p:txBody>
      </p:sp>
      <p:sp>
        <p:nvSpPr>
          <p:cNvPr id="3" name="コンテンツ プレースホルダー 2"/>
          <p:cNvSpPr>
            <a:spLocks noGrp="1"/>
          </p:cNvSpPr>
          <p:nvPr>
            <p:ph sz="half" idx="1"/>
          </p:nvPr>
        </p:nvSpPr>
        <p:spPr/>
        <p:txBody>
          <a:bodyPr>
            <a:normAutofit fontScale="92500" lnSpcReduction="10000"/>
          </a:bodyPr>
          <a:lstStyle/>
          <a:p>
            <a:r>
              <a:rPr kumimoji="1" lang="en-US" altLang="ja-JP" sz="4400" dirty="0">
                <a:solidFill>
                  <a:srgbClr val="FF0000"/>
                </a:solidFill>
              </a:rPr>
              <a:t>P</a:t>
            </a:r>
            <a:r>
              <a:rPr lang="en-US" altLang="ja-JP" sz="4400" dirty="0"/>
              <a:t>ure</a:t>
            </a:r>
            <a:endParaRPr kumimoji="1" lang="en-US" altLang="ja-JP" sz="4400" dirty="0"/>
          </a:p>
          <a:p>
            <a:r>
              <a:rPr kumimoji="1" lang="en-US" altLang="ja-JP" sz="4400" dirty="0">
                <a:solidFill>
                  <a:srgbClr val="FF0000"/>
                </a:solidFill>
              </a:rPr>
              <a:t>I</a:t>
            </a:r>
            <a:r>
              <a:rPr kumimoji="1" lang="en-US" altLang="ja-JP" sz="4400" dirty="0"/>
              <a:t>norganic </a:t>
            </a:r>
          </a:p>
          <a:p>
            <a:r>
              <a:rPr kumimoji="1" lang="en-US" altLang="ja-JP" sz="4400" dirty="0">
                <a:solidFill>
                  <a:srgbClr val="FF0000"/>
                </a:solidFill>
              </a:rPr>
              <a:t>C</a:t>
            </a:r>
            <a:r>
              <a:rPr kumimoji="1" lang="en-US" altLang="ja-JP" sz="4400" dirty="0"/>
              <a:t>rystal </a:t>
            </a:r>
          </a:p>
          <a:p>
            <a:r>
              <a:rPr kumimoji="1" lang="en-US" altLang="ja-JP" sz="4400" dirty="0">
                <a:solidFill>
                  <a:srgbClr val="FF0000"/>
                </a:solidFill>
              </a:rPr>
              <a:t>O</a:t>
            </a:r>
            <a:r>
              <a:rPr kumimoji="1" lang="en-US" altLang="ja-JP" sz="4400" dirty="0"/>
              <a:t>bservatory for </a:t>
            </a:r>
          </a:p>
          <a:p>
            <a:r>
              <a:rPr kumimoji="1" lang="en-US" altLang="ja-JP" sz="4400" dirty="0" err="1">
                <a:solidFill>
                  <a:srgbClr val="FF0000"/>
                </a:solidFill>
              </a:rPr>
              <a:t>LO</a:t>
            </a:r>
            <a:r>
              <a:rPr kumimoji="1" lang="en-US" altLang="ja-JP" sz="4400" dirty="0" err="1"/>
              <a:t>w</a:t>
            </a:r>
            <a:r>
              <a:rPr kumimoji="1" lang="en-US" altLang="ja-JP" sz="4400" dirty="0"/>
              <a:t>-background </a:t>
            </a:r>
          </a:p>
          <a:p>
            <a:r>
              <a:rPr kumimoji="1" lang="en-US" altLang="ja-JP" sz="4400" dirty="0" err="1">
                <a:solidFill>
                  <a:srgbClr val="FF0000"/>
                </a:solidFill>
              </a:rPr>
              <a:t>N</a:t>
            </a:r>
            <a:r>
              <a:rPr kumimoji="1" lang="en-US" altLang="ja-JP" sz="4400" dirty="0" err="1"/>
              <a:t>eutr</a:t>
            </a:r>
            <a:r>
              <a:rPr kumimoji="1" lang="en-US" altLang="ja-JP" sz="4400" dirty="0"/>
              <a:t>(al)</a:t>
            </a:r>
            <a:r>
              <a:rPr kumimoji="1" lang="en-US" altLang="ja-JP" sz="4400" dirty="0" err="1"/>
              <a:t>ino</a:t>
            </a:r>
            <a:endParaRPr kumimoji="1" lang="en-US" altLang="ja-JP" sz="4400" dirty="0"/>
          </a:p>
          <a:p>
            <a:endParaRPr kumimoji="1" lang="ja-JP" altLang="en-US" dirty="0"/>
          </a:p>
        </p:txBody>
      </p:sp>
      <p:sp>
        <p:nvSpPr>
          <p:cNvPr id="4" name="コンテンツ プレースホルダー 3"/>
          <p:cNvSpPr>
            <a:spLocks noGrp="1"/>
          </p:cNvSpPr>
          <p:nvPr>
            <p:ph sz="half" idx="2"/>
          </p:nvPr>
        </p:nvSpPr>
        <p:spPr>
          <a:xfrm>
            <a:off x="4648200" y="1673352"/>
            <a:ext cx="4228526" cy="4718304"/>
          </a:xfrm>
        </p:spPr>
        <p:txBody>
          <a:bodyPr>
            <a:normAutofit fontScale="92500" lnSpcReduction="10000"/>
          </a:bodyPr>
          <a:lstStyle/>
          <a:p>
            <a:r>
              <a:rPr kumimoji="1" lang="en-US" altLang="ja-JP" dirty="0"/>
              <a:t>High purity in radioactive isotopes</a:t>
            </a:r>
          </a:p>
          <a:p>
            <a:r>
              <a:rPr lang="en-US" altLang="ja-JP" dirty="0"/>
              <a:t>Background reduction</a:t>
            </a:r>
          </a:p>
          <a:p>
            <a:endParaRPr kumimoji="1" lang="en-US" altLang="ja-JP" dirty="0"/>
          </a:p>
          <a:p>
            <a:r>
              <a:rPr lang="en-US" altLang="ja-JP" dirty="0"/>
              <a:t>Sensitive to </a:t>
            </a:r>
          </a:p>
          <a:p>
            <a:r>
              <a:rPr lang="en-US" altLang="ja-JP" dirty="0"/>
              <a:t>Elastic scattering (SI+SD)</a:t>
            </a:r>
          </a:p>
          <a:p>
            <a:r>
              <a:rPr lang="en-US" altLang="ja-JP" dirty="0"/>
              <a:t>Inelastic scattering (SD)</a:t>
            </a:r>
          </a:p>
          <a:p>
            <a:endParaRPr lang="en-US" altLang="ja-JP" dirty="0"/>
          </a:p>
          <a:p>
            <a:r>
              <a:rPr lang="en-US" altLang="ja-JP" dirty="0"/>
              <a:t>Study the interaction type of WIMPs</a:t>
            </a:r>
          </a:p>
        </p:txBody>
      </p:sp>
      <p:sp>
        <p:nvSpPr>
          <p:cNvPr id="5" name="スライド番号プレースホルダー 4"/>
          <p:cNvSpPr>
            <a:spLocks noGrp="1"/>
          </p:cNvSpPr>
          <p:nvPr>
            <p:ph type="sldNum" sz="quarter" idx="12"/>
          </p:nvPr>
        </p:nvSpPr>
        <p:spPr/>
        <p:txBody>
          <a:bodyPr/>
          <a:lstStyle/>
          <a:p>
            <a:fld id="{12F87B3D-1CE9-4FD1-A067-7936FC54A06D}" type="slidenum">
              <a:rPr kumimoji="1" lang="ja-JP" altLang="en-US" smtClean="0"/>
              <a:t>7</a:t>
            </a:fld>
            <a:endParaRPr kumimoji="1" lang="ja-JP" altLang="en-US"/>
          </a:p>
        </p:txBody>
      </p:sp>
    </p:spTree>
    <p:extLst>
      <p:ext uri="{BB962C8B-B14F-4D97-AF65-F5344CB8AC3E}">
        <p14:creationId xmlns:p14="http://schemas.microsoft.com/office/powerpoint/2010/main" val="428596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1" y="301005"/>
            <a:ext cx="8643486" cy="994172"/>
          </a:xfrm>
        </p:spPr>
        <p:txBody>
          <a:bodyPr>
            <a:normAutofit/>
          </a:bodyPr>
          <a:lstStyle/>
          <a:p>
            <a:r>
              <a:rPr kumimoji="1" lang="en-US" altLang="ja-JP" sz="3600" dirty="0"/>
              <a:t>PICO-LON dark matter search by using NaI(Tl)</a:t>
            </a:r>
            <a:endParaRPr kumimoji="1" lang="ja-JP" altLang="en-US" sz="3600" dirty="0"/>
          </a:p>
        </p:txBody>
      </p:sp>
      <p:sp>
        <p:nvSpPr>
          <p:cNvPr id="3" name="コンテンツ プレースホルダー 2"/>
          <p:cNvSpPr>
            <a:spLocks noGrp="1"/>
          </p:cNvSpPr>
          <p:nvPr>
            <p:ph idx="1"/>
          </p:nvPr>
        </p:nvSpPr>
        <p:spPr>
          <a:xfrm>
            <a:off x="0" y="1476965"/>
            <a:ext cx="8455231" cy="4045914"/>
          </a:xfrm>
        </p:spPr>
        <p:txBody>
          <a:bodyPr>
            <a:normAutofit/>
          </a:bodyPr>
          <a:lstStyle/>
          <a:p>
            <a:r>
              <a:rPr kumimoji="1" lang="en-US" altLang="ja-JP" dirty="0"/>
              <a:t>2006-2012 : </a:t>
            </a:r>
            <a:r>
              <a:rPr lang="ja-JP" altLang="en-US" dirty="0"/>
              <a:t>薄型</a:t>
            </a:r>
            <a:r>
              <a:rPr lang="en-US" altLang="ja-JP" dirty="0"/>
              <a:t>NaI(Tl)</a:t>
            </a:r>
            <a:r>
              <a:rPr lang="ja-JP" altLang="en-US" dirty="0"/>
              <a:t>による宇宙暗黒物質探索</a:t>
            </a:r>
            <a:endParaRPr kumimoji="1" lang="en-US" altLang="ja-JP" dirty="0"/>
          </a:p>
          <a:p>
            <a:pPr lvl="1"/>
            <a:r>
              <a:rPr lang="ja-JP" altLang="en-US" dirty="0"/>
              <a:t>薄い！</a:t>
            </a:r>
            <a:r>
              <a:rPr lang="en-US" altLang="ja-JP" dirty="0"/>
              <a:t>  </a:t>
            </a:r>
            <a:r>
              <a:rPr lang="en-US" altLang="ja-JP" dirty="0">
                <a:sym typeface="Wingdings" panose="05000000000000000000" pitchFamily="2" charset="2"/>
              </a:rPr>
              <a:t> 0.</a:t>
            </a:r>
            <a:r>
              <a:rPr lang="en-US" altLang="ja-JP" dirty="0"/>
              <a:t>5 cm</a:t>
            </a:r>
          </a:p>
          <a:p>
            <a:pPr lvl="1"/>
            <a:r>
              <a:rPr kumimoji="1" lang="ja-JP" altLang="en-US" dirty="0"/>
              <a:t>広い！</a:t>
            </a:r>
            <a:r>
              <a:rPr kumimoji="1" lang="en-US" altLang="ja-JP" dirty="0">
                <a:sym typeface="Wingdings" panose="05000000000000000000" pitchFamily="2" charset="2"/>
              </a:rPr>
              <a:t> 15 cmX15cm</a:t>
            </a:r>
            <a:endParaRPr lang="en-US" altLang="ja-JP" dirty="0">
              <a:sym typeface="Wingdings" panose="05000000000000000000" pitchFamily="2" charset="2"/>
            </a:endParaRPr>
          </a:p>
          <a:p>
            <a:pPr lvl="1"/>
            <a:r>
              <a:rPr lang="ja-JP" altLang="en-US" dirty="0">
                <a:sym typeface="Wingdings" panose="05000000000000000000" pitchFamily="2" charset="2"/>
              </a:rPr>
              <a:t>高性能！</a:t>
            </a:r>
            <a:endParaRPr lang="en-US" altLang="ja-JP" dirty="0">
              <a:sym typeface="Wingdings" panose="05000000000000000000" pitchFamily="2" charset="2"/>
            </a:endParaRPr>
          </a:p>
          <a:p>
            <a:pPr marL="893763" lvl="2" indent="-177800"/>
            <a:r>
              <a:rPr lang="ja-JP" altLang="en-US" dirty="0">
                <a:sym typeface="Wingdings" panose="05000000000000000000" pitchFamily="2" charset="2"/>
              </a:rPr>
              <a:t>低エネルギー測定</a:t>
            </a:r>
            <a:r>
              <a:rPr lang="en-US" altLang="ja-JP" dirty="0">
                <a:sym typeface="Wingdings" panose="05000000000000000000" pitchFamily="2" charset="2"/>
              </a:rPr>
              <a:t>= 1 </a:t>
            </a:r>
            <a:r>
              <a:rPr lang="en-US" altLang="ja-JP" dirty="0" err="1">
                <a:sym typeface="Wingdings" panose="05000000000000000000" pitchFamily="2" charset="2"/>
              </a:rPr>
              <a:t>keV</a:t>
            </a:r>
            <a:r>
              <a:rPr lang="en-US" altLang="ja-JP" baseline="-25000" dirty="0" err="1">
                <a:sym typeface="Wingdings" panose="05000000000000000000" pitchFamily="2" charset="2"/>
              </a:rPr>
              <a:t>ee</a:t>
            </a:r>
            <a:endParaRPr lang="en-US" altLang="ja-JP" baseline="-25000" dirty="0">
              <a:sym typeface="Wingdings" panose="05000000000000000000" pitchFamily="2" charset="2"/>
            </a:endParaRPr>
          </a:p>
          <a:p>
            <a:pPr marL="893763" lvl="2" indent="-177800"/>
            <a:r>
              <a:rPr lang="ja-JP" altLang="en-US" dirty="0">
                <a:sym typeface="Wingdings" panose="05000000000000000000" pitchFamily="2" charset="2"/>
              </a:rPr>
              <a:t>高分解能</a:t>
            </a:r>
            <a:r>
              <a:rPr lang="en-US" altLang="ja-JP" dirty="0">
                <a:sym typeface="Wingdings" panose="05000000000000000000" pitchFamily="2" charset="2"/>
              </a:rPr>
              <a:t> = 24% FWHM at 60 keV</a:t>
            </a:r>
          </a:p>
          <a:p>
            <a:pPr lvl="1"/>
            <a:r>
              <a:rPr lang="en-US" altLang="ja-JP" dirty="0" err="1">
                <a:sym typeface="Wingdings" panose="05000000000000000000" pitchFamily="2" charset="2"/>
              </a:rPr>
              <a:t>K.Fushimi</a:t>
            </a:r>
            <a:r>
              <a:rPr lang="en-US" altLang="ja-JP" dirty="0">
                <a:sym typeface="Wingdings" panose="05000000000000000000" pitchFamily="2" charset="2"/>
              </a:rPr>
              <a:t> et al., J. Phys. Soc. </a:t>
            </a:r>
            <a:r>
              <a:rPr lang="en-US" altLang="ja-JP" dirty="0" err="1">
                <a:sym typeface="Wingdings" panose="05000000000000000000" pitchFamily="2" charset="2"/>
              </a:rPr>
              <a:t>Jp</a:t>
            </a:r>
            <a:r>
              <a:rPr lang="en-US" altLang="ja-JP" dirty="0">
                <a:sym typeface="Wingdings" panose="05000000000000000000" pitchFamily="2" charset="2"/>
              </a:rPr>
              <a:t>. 75 (2006) 064201.</a:t>
            </a:r>
          </a:p>
          <a:p>
            <a:r>
              <a:rPr lang="en-US" altLang="ja-JP" dirty="0">
                <a:sym typeface="Wingdings" panose="05000000000000000000" pitchFamily="2" charset="2"/>
              </a:rPr>
              <a:t>2012-  : </a:t>
            </a:r>
            <a:r>
              <a:rPr lang="ja-JP" altLang="en-US" dirty="0">
                <a:sym typeface="Wingdings" panose="05000000000000000000" pitchFamily="2" charset="2"/>
              </a:rPr>
              <a:t>超高純度</a:t>
            </a:r>
            <a:r>
              <a:rPr lang="en-US" altLang="ja-JP" dirty="0">
                <a:sym typeface="Wingdings" panose="05000000000000000000" pitchFamily="2" charset="2"/>
              </a:rPr>
              <a:t>NaI(Tl)</a:t>
            </a:r>
            <a:r>
              <a:rPr lang="ja-JP" altLang="en-US" dirty="0">
                <a:sym typeface="Wingdings" panose="05000000000000000000" pitchFamily="2" charset="2"/>
              </a:rPr>
              <a:t>による宇宙暗黒物質探索</a:t>
            </a:r>
            <a:endParaRPr lang="en-US" altLang="ja-JP" dirty="0">
              <a:sym typeface="Wingdings" panose="05000000000000000000" pitchFamily="2" charset="2"/>
            </a:endParaRPr>
          </a:p>
          <a:p>
            <a:pPr lvl="1"/>
            <a:r>
              <a:rPr lang="ja-JP" altLang="en-US" dirty="0">
                <a:sym typeface="Wingdings" panose="05000000000000000000" pitchFamily="2" charset="2"/>
              </a:rPr>
              <a:t>段階を踏んで確実に高純度化を進めました。</a:t>
            </a:r>
            <a:endParaRPr lang="en-US" altLang="ja-JP" dirty="0">
              <a:sym typeface="Wingdings" panose="05000000000000000000" pitchFamily="2" charset="2"/>
            </a:endParaRPr>
          </a:p>
          <a:p>
            <a:pPr lvl="1"/>
            <a:r>
              <a:rPr lang="ja-JP" altLang="en-US" dirty="0">
                <a:sym typeface="Wingdings" panose="05000000000000000000" pitchFamily="2" charset="2"/>
              </a:rPr>
              <a:t>世界最高純度の</a:t>
            </a:r>
            <a:r>
              <a:rPr lang="en-US" altLang="ja-JP" dirty="0">
                <a:sym typeface="Wingdings" panose="05000000000000000000" pitchFamily="2" charset="2"/>
              </a:rPr>
              <a:t>DAMA/LIBRA</a:t>
            </a:r>
            <a:r>
              <a:rPr lang="ja-JP" altLang="en-US" dirty="0">
                <a:sym typeface="Wingdings" panose="05000000000000000000" pitchFamily="2" charset="2"/>
              </a:rPr>
              <a:t>と同等の純度を達成。</a:t>
            </a:r>
            <a:endParaRPr lang="en-US" altLang="ja-JP" dirty="0">
              <a:sym typeface="Wingdings" panose="05000000000000000000" pitchFamily="2" charset="2"/>
            </a:endParaRPr>
          </a:p>
        </p:txBody>
      </p:sp>
      <p:pic>
        <p:nvPicPr>
          <p:cNvPr id="4" name="Picture 4" descr="P1010950"/>
          <p:cNvPicPr>
            <a:picLocks noChangeAspect="1" noChangeArrowheads="1"/>
          </p:cNvPicPr>
          <p:nvPr/>
        </p:nvPicPr>
        <p:blipFill>
          <a:blip r:embed="rId2" cstate="print"/>
          <a:srcRect/>
          <a:stretch>
            <a:fillRect/>
          </a:stretch>
        </p:blipFill>
        <p:spPr bwMode="auto">
          <a:xfrm>
            <a:off x="4917654" y="2085200"/>
            <a:ext cx="1910774" cy="1494566"/>
          </a:xfrm>
          <a:prstGeom prst="rect">
            <a:avLst/>
          </a:prstGeom>
          <a:noFill/>
          <a:ln w="9525">
            <a:noFill/>
            <a:miter lim="800000"/>
            <a:headEnd/>
            <a:tailEnd/>
          </a:ln>
        </p:spPr>
      </p:pic>
      <p:pic>
        <p:nvPicPr>
          <p:cNvPr id="5" name="Picture 9"/>
          <p:cNvPicPr>
            <a:picLocks noChangeAspect="1" noChangeArrowheads="1"/>
          </p:cNvPicPr>
          <p:nvPr/>
        </p:nvPicPr>
        <p:blipFill>
          <a:blip r:embed="rId3" cstate="print"/>
          <a:srcRect/>
          <a:stretch>
            <a:fillRect/>
          </a:stretch>
        </p:blipFill>
        <p:spPr bwMode="auto">
          <a:xfrm>
            <a:off x="7030196" y="2046470"/>
            <a:ext cx="1968969" cy="1572026"/>
          </a:xfrm>
          <a:prstGeom prst="rect">
            <a:avLst/>
          </a:prstGeom>
          <a:noFill/>
        </p:spPr>
      </p:pic>
      <p:pic>
        <p:nvPicPr>
          <p:cNvPr id="6" name="図 5"/>
          <p:cNvPicPr>
            <a:picLocks noChangeAspect="1"/>
          </p:cNvPicPr>
          <p:nvPr/>
        </p:nvPicPr>
        <p:blipFill>
          <a:blip r:embed="rId4"/>
          <a:stretch>
            <a:fillRect/>
          </a:stretch>
        </p:blipFill>
        <p:spPr>
          <a:xfrm>
            <a:off x="4038631" y="5712994"/>
            <a:ext cx="1690813" cy="1145006"/>
          </a:xfrm>
          <a:prstGeom prst="rect">
            <a:avLst/>
          </a:prstGeom>
        </p:spPr>
      </p:pic>
      <p:pic>
        <p:nvPicPr>
          <p:cNvPr id="7" name="図 6"/>
          <p:cNvPicPr>
            <a:picLocks noChangeAspect="1"/>
          </p:cNvPicPr>
          <p:nvPr/>
        </p:nvPicPr>
        <p:blipFill>
          <a:blip r:embed="rId5"/>
          <a:stretch>
            <a:fillRect/>
          </a:stretch>
        </p:blipFill>
        <p:spPr>
          <a:xfrm>
            <a:off x="6334514" y="5708830"/>
            <a:ext cx="1766219" cy="1192973"/>
          </a:xfrm>
          <a:prstGeom prst="rect">
            <a:avLst/>
          </a:prstGeom>
        </p:spPr>
      </p:pic>
      <p:sp>
        <p:nvSpPr>
          <p:cNvPr id="8" name="右矢印 7"/>
          <p:cNvSpPr/>
          <p:nvPr/>
        </p:nvSpPr>
        <p:spPr>
          <a:xfrm>
            <a:off x="5792493" y="6251895"/>
            <a:ext cx="478972" cy="25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テキスト ボックス 8"/>
          <p:cNvSpPr txBox="1"/>
          <p:nvPr/>
        </p:nvSpPr>
        <p:spPr>
          <a:xfrm>
            <a:off x="415636" y="5431189"/>
            <a:ext cx="5187767" cy="369332"/>
          </a:xfrm>
          <a:prstGeom prst="rect">
            <a:avLst/>
          </a:prstGeom>
          <a:noFill/>
        </p:spPr>
        <p:txBody>
          <a:bodyPr wrap="none" rtlCol="0">
            <a:spAutoFit/>
          </a:bodyPr>
          <a:lstStyle/>
          <a:p>
            <a:r>
              <a:rPr kumimoji="1" lang="en-US" altLang="ja-JP" dirty="0" err="1"/>
              <a:t>K.Fushimi</a:t>
            </a:r>
            <a:r>
              <a:rPr kumimoji="1" lang="en-US" altLang="ja-JP" dirty="0"/>
              <a:t> et al., J. Phys. Conf. Ser. 718 (2016) 042022.</a:t>
            </a:r>
            <a:endParaRPr kumimoji="1" lang="ja-JP" altLang="en-US" dirty="0"/>
          </a:p>
        </p:txBody>
      </p:sp>
    </p:spTree>
    <p:extLst>
      <p:ext uri="{BB962C8B-B14F-4D97-AF65-F5344CB8AC3E}">
        <p14:creationId xmlns:p14="http://schemas.microsoft.com/office/powerpoint/2010/main" val="307045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070701"/>
            <a:ext cx="5979592" cy="5787300"/>
          </a:xfrm>
        </p:spPr>
        <p:txBody>
          <a:bodyPr>
            <a:normAutofit/>
          </a:bodyPr>
          <a:lstStyle/>
          <a:p>
            <a:r>
              <a:rPr kumimoji="1" lang="en-US" altLang="ja-JP" sz="2800" dirty="0">
                <a:solidFill>
                  <a:srgbClr val="FF0000"/>
                </a:solidFill>
              </a:rPr>
              <a:t>P</a:t>
            </a:r>
            <a:r>
              <a:rPr kumimoji="1" lang="en-US" altLang="ja-JP" sz="2800" dirty="0"/>
              <a:t>ure </a:t>
            </a:r>
            <a:r>
              <a:rPr kumimoji="1" lang="en-US" altLang="ja-JP" sz="2800" dirty="0">
                <a:solidFill>
                  <a:srgbClr val="FF0000"/>
                </a:solidFill>
              </a:rPr>
              <a:t>I</a:t>
            </a:r>
            <a:r>
              <a:rPr kumimoji="1" lang="en-US" altLang="ja-JP" sz="2800" dirty="0"/>
              <a:t>norganic </a:t>
            </a:r>
            <a:r>
              <a:rPr kumimoji="1" lang="en-US" altLang="ja-JP" sz="2800" dirty="0">
                <a:solidFill>
                  <a:srgbClr val="FF0000"/>
                </a:solidFill>
              </a:rPr>
              <a:t>C</a:t>
            </a:r>
            <a:r>
              <a:rPr kumimoji="1" lang="en-US" altLang="ja-JP" sz="2800" dirty="0"/>
              <a:t>rystal </a:t>
            </a:r>
            <a:r>
              <a:rPr kumimoji="1" lang="en-US" altLang="ja-JP" sz="2800" dirty="0">
                <a:solidFill>
                  <a:srgbClr val="FF0000"/>
                </a:solidFill>
              </a:rPr>
              <a:t>O</a:t>
            </a:r>
            <a:r>
              <a:rPr kumimoji="1" lang="en-US" altLang="ja-JP" sz="2800" dirty="0"/>
              <a:t>bservatory for</a:t>
            </a:r>
          </a:p>
          <a:p>
            <a:pPr marL="0" indent="0">
              <a:buNone/>
            </a:pPr>
            <a:r>
              <a:rPr lang="en-US" altLang="ja-JP" dirty="0"/>
              <a:t>   </a:t>
            </a:r>
            <a:r>
              <a:rPr lang="en-US" altLang="ja-JP" dirty="0" err="1">
                <a:solidFill>
                  <a:srgbClr val="FF0000"/>
                </a:solidFill>
              </a:rPr>
              <a:t>LO</a:t>
            </a:r>
            <a:r>
              <a:rPr lang="en-US" altLang="ja-JP" dirty="0" err="1"/>
              <a:t>w</a:t>
            </a:r>
            <a:r>
              <a:rPr lang="en-US" altLang="ja-JP" dirty="0"/>
              <a:t>-background </a:t>
            </a:r>
            <a:r>
              <a:rPr lang="en-US" altLang="ja-JP" dirty="0" err="1">
                <a:solidFill>
                  <a:srgbClr val="FF0000"/>
                </a:solidFill>
              </a:rPr>
              <a:t>N</a:t>
            </a:r>
            <a:r>
              <a:rPr lang="en-US" altLang="ja-JP" dirty="0" err="1"/>
              <a:t>eutralino</a:t>
            </a:r>
            <a:endParaRPr lang="en-US" altLang="ja-JP" dirty="0"/>
          </a:p>
          <a:p>
            <a:pPr marL="0" indent="0">
              <a:buNone/>
            </a:pPr>
            <a:endParaRPr kumimoji="1" lang="en-US" altLang="ja-JP" sz="2800" dirty="0"/>
          </a:p>
          <a:p>
            <a:r>
              <a:rPr kumimoji="1" lang="ja-JP" altLang="en-US" sz="2800" dirty="0"/>
              <a:t>原料に含まれる不純物を取り除く</a:t>
            </a:r>
            <a:endParaRPr kumimoji="1" lang="en-US" altLang="ja-JP" sz="2800" dirty="0"/>
          </a:p>
          <a:p>
            <a:pPr lvl="1"/>
            <a:r>
              <a:rPr lang="ja-JP" altLang="en-US" sz="2400" dirty="0"/>
              <a:t>イオン交換樹脂を使用</a:t>
            </a:r>
            <a:endParaRPr lang="en-US" altLang="ja-JP" sz="2400" dirty="0"/>
          </a:p>
          <a:p>
            <a:pPr lvl="1"/>
            <a:r>
              <a:rPr lang="ja-JP" altLang="en-US" dirty="0"/>
              <a:t>様々な試行錯誤で確実に低減</a:t>
            </a:r>
            <a:endParaRPr lang="en-US" altLang="ja-JP" sz="2400" dirty="0"/>
          </a:p>
          <a:p>
            <a:pPr lvl="1"/>
            <a:endParaRPr lang="en-US" altLang="ja-JP" sz="2400" dirty="0"/>
          </a:p>
          <a:p>
            <a:r>
              <a:rPr kumimoji="1" lang="ja-JP" altLang="en-US" dirty="0"/>
              <a:t>宇宙暗黒物質探索のための検出器</a:t>
            </a:r>
            <a:endParaRPr kumimoji="1" lang="en-US" altLang="ja-JP" dirty="0"/>
          </a:p>
          <a:p>
            <a:pPr lvl="1"/>
            <a:r>
              <a:rPr lang="ja-JP" altLang="en-US" dirty="0"/>
              <a:t>周囲の物質も高純度にする</a:t>
            </a:r>
            <a:endParaRPr lang="en-US" altLang="ja-JP" dirty="0"/>
          </a:p>
          <a:p>
            <a:pPr lvl="1"/>
            <a:r>
              <a:rPr lang="en-US" altLang="ja-JP" dirty="0"/>
              <a:t>1</a:t>
            </a:r>
            <a:r>
              <a:rPr lang="ja-JP" altLang="en-US" dirty="0" err="1"/>
              <a:t>つずつ</a:t>
            </a:r>
            <a:r>
              <a:rPr lang="ja-JP" altLang="en-US" dirty="0"/>
              <a:t>選んでいく</a:t>
            </a:r>
            <a:endParaRPr kumimoji="1" lang="en-US" altLang="ja-JP" dirty="0"/>
          </a:p>
        </p:txBody>
      </p:sp>
      <p:pic>
        <p:nvPicPr>
          <p:cNvPr id="4" name="Picture 2" descr="C:\Users\arao\Desktop\r\P10304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78" r="16593"/>
          <a:stretch/>
        </p:blipFill>
        <p:spPr bwMode="auto">
          <a:xfrm>
            <a:off x="5904412" y="4323720"/>
            <a:ext cx="2203238" cy="253428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3"/>
          <a:stretch>
            <a:fillRect/>
          </a:stretch>
        </p:blipFill>
        <p:spPr>
          <a:xfrm>
            <a:off x="7071300" y="0"/>
            <a:ext cx="2072700" cy="2141400"/>
          </a:xfrm>
          <a:prstGeom prst="rect">
            <a:avLst/>
          </a:prstGeom>
        </p:spPr>
      </p:pic>
      <p:pic>
        <p:nvPicPr>
          <p:cNvPr id="6" name="図 5"/>
          <p:cNvPicPr>
            <a:picLocks noChangeAspect="1"/>
          </p:cNvPicPr>
          <p:nvPr/>
        </p:nvPicPr>
        <p:blipFill>
          <a:blip r:embed="rId4"/>
          <a:stretch>
            <a:fillRect/>
          </a:stretch>
        </p:blipFill>
        <p:spPr>
          <a:xfrm>
            <a:off x="6003342" y="2077186"/>
            <a:ext cx="3140658" cy="2351667"/>
          </a:xfrm>
          <a:prstGeom prst="rect">
            <a:avLst/>
          </a:prstGeom>
        </p:spPr>
      </p:pic>
      <p:sp>
        <p:nvSpPr>
          <p:cNvPr id="7" name="タイトル 1"/>
          <p:cNvSpPr txBox="1">
            <a:spLocks/>
          </p:cNvSpPr>
          <p:nvPr/>
        </p:nvSpPr>
        <p:spPr>
          <a:xfrm>
            <a:off x="-6247" y="80100"/>
            <a:ext cx="7077547" cy="99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超高純度</a:t>
            </a:r>
            <a:r>
              <a:rPr lang="en-US" altLang="ja-JP" sz="3600" dirty="0"/>
              <a:t>NaI(Tl)</a:t>
            </a:r>
            <a:r>
              <a:rPr lang="ja-JP" altLang="en-US" sz="3600" dirty="0"/>
              <a:t>の作り方</a:t>
            </a:r>
            <a:r>
              <a:rPr lang="en-US" altLang="ja-JP" sz="3600" dirty="0"/>
              <a:t>(</a:t>
            </a:r>
            <a:r>
              <a:rPr lang="ja-JP" altLang="en-US" sz="3600" dirty="0"/>
              <a:t>秘密）</a:t>
            </a:r>
            <a:endParaRPr lang="en-US" altLang="ja-JP" sz="3600" dirty="0"/>
          </a:p>
        </p:txBody>
      </p:sp>
      <p:sp>
        <p:nvSpPr>
          <p:cNvPr id="2" name="スライド番号プレースホルダー 1"/>
          <p:cNvSpPr>
            <a:spLocks noGrp="1"/>
          </p:cNvSpPr>
          <p:nvPr>
            <p:ph type="sldNum" sz="quarter" idx="12"/>
          </p:nvPr>
        </p:nvSpPr>
        <p:spPr/>
        <p:txBody>
          <a:bodyPr/>
          <a:lstStyle/>
          <a:p>
            <a:fld id="{12F87B3D-1CE9-4FD1-A067-7936FC54A06D}" type="slidenum">
              <a:rPr kumimoji="1" lang="ja-JP" altLang="en-US" smtClean="0"/>
              <a:t>9</a:t>
            </a:fld>
            <a:endParaRPr kumimoji="1" lang="ja-JP" altLang="en-US"/>
          </a:p>
        </p:txBody>
      </p:sp>
    </p:spTree>
    <p:extLst>
      <p:ext uri="{BB962C8B-B14F-4D97-AF65-F5344CB8AC3E}">
        <p14:creationId xmlns:p14="http://schemas.microsoft.com/office/powerpoint/2010/main" val="26898353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1757</TotalTime>
  <Words>754</Words>
  <Application>Microsoft Office PowerPoint</Application>
  <PresentationFormat>画面に合わせる (4:3)</PresentationFormat>
  <Paragraphs>144</Paragraphs>
  <Slides>14</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游ゴシック</vt:lpstr>
      <vt:lpstr>游ゴシック Light</vt:lpstr>
      <vt:lpstr>Arial</vt:lpstr>
      <vt:lpstr>Calibri</vt:lpstr>
      <vt:lpstr>Calibri Light</vt:lpstr>
      <vt:lpstr>Symbol</vt:lpstr>
      <vt:lpstr>Times New Roman</vt:lpstr>
      <vt:lpstr>Wingdings</vt:lpstr>
      <vt:lpstr>Office テーマ</vt:lpstr>
      <vt:lpstr>ヨウ化ナトリウムとの出会い ～江尻研で始まった宇宙暗黒物質探索～</vt:lpstr>
      <vt:lpstr>研究テーマの決定</vt:lpstr>
      <vt:lpstr>NaI(Tl)シンチレーターを用いた 宇宙暗黒物質探索</vt:lpstr>
      <vt:lpstr>PowerPoint プレゼンテーション</vt:lpstr>
      <vt:lpstr>大塔コスモ観測所で実験開始</vt:lpstr>
      <vt:lpstr>SCIaS 1997年6月20日号　p8</vt:lpstr>
      <vt:lpstr>PICO-LON for WIMPs search</vt:lpstr>
      <vt:lpstr>PICO-LON dark matter search by using NaI(Tl)</vt:lpstr>
      <vt:lpstr>PowerPoint プレゼンテーション</vt:lpstr>
      <vt:lpstr>Purity of NaI(Tl)</vt:lpstr>
      <vt:lpstr>最近の実験：神岡に戻りました</vt:lpstr>
      <vt:lpstr>世界最高まであと一息（3倍）</vt:lpstr>
      <vt:lpstr>PowerPoint プレゼンテーション</vt:lpstr>
      <vt:lpstr>江尻研で学んだこと 教員として学生に指導していること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ヨウ化ナトリウムとの出会い ～江尻研で始まった宇宙暗黒物質探索～</dc:title>
  <dc:creator>伏見　賢一</dc:creator>
  <cp:lastModifiedBy>伏見　賢一</cp:lastModifiedBy>
  <cp:revision>22</cp:revision>
  <dcterms:created xsi:type="dcterms:W3CDTF">2016-11-30T02:00:15Z</dcterms:created>
  <dcterms:modified xsi:type="dcterms:W3CDTF">2017-01-27T05:32:28Z</dcterms:modified>
</cp:coreProperties>
</file>