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903" r:id="rId2"/>
    <p:sldMasterId id="2147483978" r:id="rId3"/>
    <p:sldMasterId id="2147484250" r:id="rId4"/>
    <p:sldMasterId id="2147484304" r:id="rId5"/>
    <p:sldMasterId id="2147484309" r:id="rId6"/>
  </p:sldMasterIdLst>
  <p:notesMasterIdLst>
    <p:notesMasterId r:id="rId35"/>
  </p:notesMasterIdLst>
  <p:sldIdLst>
    <p:sldId id="307" r:id="rId7"/>
    <p:sldId id="592" r:id="rId8"/>
    <p:sldId id="579" r:id="rId9"/>
    <p:sldId id="554" r:id="rId10"/>
    <p:sldId id="593" r:id="rId11"/>
    <p:sldId id="557" r:id="rId12"/>
    <p:sldId id="450" r:id="rId13"/>
    <p:sldId id="558" r:id="rId14"/>
    <p:sldId id="586" r:id="rId15"/>
    <p:sldId id="451" r:id="rId16"/>
    <p:sldId id="560" r:id="rId17"/>
    <p:sldId id="561" r:id="rId18"/>
    <p:sldId id="454" r:id="rId19"/>
    <p:sldId id="575" r:id="rId20"/>
    <p:sldId id="576" r:id="rId21"/>
    <p:sldId id="457" r:id="rId22"/>
    <p:sldId id="578" r:id="rId23"/>
    <p:sldId id="458" r:id="rId24"/>
    <p:sldId id="459" r:id="rId25"/>
    <p:sldId id="577" r:id="rId26"/>
    <p:sldId id="581" r:id="rId27"/>
    <p:sldId id="584" r:id="rId28"/>
    <p:sldId id="582" r:id="rId29"/>
    <p:sldId id="580" r:id="rId30"/>
    <p:sldId id="590" r:id="rId31"/>
    <p:sldId id="585" r:id="rId32"/>
    <p:sldId id="594" r:id="rId33"/>
    <p:sldId id="572" r:id="rId34"/>
  </p:sldIdLst>
  <p:sldSz cx="9144000" cy="6858000" type="screen4x3"/>
  <p:notesSz cx="6778625" cy="99107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HG丸ｺﾞｼｯｸM-PRO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HG丸ｺﾞｼｯｸM-PRO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HG丸ｺﾞｼｯｸM-PRO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HG丸ｺﾞｼｯｸM-PRO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HG丸ｺﾞｼｯｸM-PRO" pitchFamily="5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HG丸ｺﾞｼｯｸM-PRO" pitchFamily="5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HG丸ｺﾞｼｯｸM-PRO" pitchFamily="5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HG丸ｺﾞｼｯｸM-PRO" pitchFamily="5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HG丸ｺﾞｼｯｸM-PRO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CCFF99"/>
    <a:srgbClr val="FFFFCC"/>
    <a:srgbClr val="000020"/>
    <a:srgbClr val="CCECFF"/>
    <a:srgbClr val="00CCFF"/>
    <a:srgbClr val="E1F4FF"/>
    <a:srgbClr val="58A3FF"/>
    <a:srgbClr val="99663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94967" autoAdjust="0"/>
  </p:normalViewPr>
  <p:slideViewPr>
    <p:cSldViewPr>
      <p:cViewPr varScale="1">
        <p:scale>
          <a:sx n="90" d="100"/>
          <a:sy n="90" d="100"/>
        </p:scale>
        <p:origin x="1133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68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0163" y="0"/>
            <a:ext cx="29368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2813" y="742950"/>
            <a:ext cx="4954587" cy="3716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08525"/>
            <a:ext cx="5422900" cy="44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3875"/>
            <a:ext cx="29368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0163" y="9413875"/>
            <a:ext cx="29368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87B2AE2-16E7-4020-9F6A-77055CAE06E9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11139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Arial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㎝角の</a:t>
            </a:r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μPIC+30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㎝の</a:t>
            </a:r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を使ったガス</a:t>
            </a:r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です。</a:t>
            </a:r>
          </a:p>
        </p:txBody>
      </p:sp>
      <p:sp>
        <p:nvSpPr>
          <p:cNvPr id="8909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260313-DCD4-497C-8209-6EA8C60F9BB8}" type="slidenum">
              <a:rPr kumimoji="0" lang="ja-JP" altLang="en-US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20</a:t>
            </a:fld>
            <a:endParaRPr kumimoji="0" lang="en-US" altLang="ja-JP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8369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㎝角の</a:t>
            </a:r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μPIC+30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㎝の</a:t>
            </a:r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を使ったガス</a:t>
            </a:r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です。</a:t>
            </a:r>
          </a:p>
        </p:txBody>
      </p:sp>
      <p:sp>
        <p:nvSpPr>
          <p:cNvPr id="8909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260313-DCD4-497C-8209-6EA8C60F9BB8}" type="slidenum">
              <a:rPr kumimoji="0" lang="ja-JP" altLang="en-US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21</a:t>
            </a:fld>
            <a:endParaRPr kumimoji="0" lang="en-US" altLang="ja-JP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448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㎝角の</a:t>
            </a:r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μPIC+30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㎝の</a:t>
            </a:r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を使ったガス</a:t>
            </a:r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です。</a:t>
            </a:r>
          </a:p>
        </p:txBody>
      </p:sp>
      <p:sp>
        <p:nvSpPr>
          <p:cNvPr id="8909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260313-DCD4-497C-8209-6EA8C60F9BB8}" type="slidenum">
              <a:rPr kumimoji="0" lang="ja-JP" altLang="en-US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22</a:t>
            </a:fld>
            <a:endParaRPr kumimoji="0" lang="en-US" altLang="ja-JP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1698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㎝角の</a:t>
            </a:r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μPIC+30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㎝の</a:t>
            </a:r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を使ったガス</a:t>
            </a:r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です。</a:t>
            </a:r>
          </a:p>
        </p:txBody>
      </p:sp>
      <p:sp>
        <p:nvSpPr>
          <p:cNvPr id="8909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260313-DCD4-497C-8209-6EA8C60F9BB8}" type="slidenum">
              <a:rPr kumimoji="0" lang="ja-JP" altLang="en-US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24</a:t>
            </a:fld>
            <a:endParaRPr kumimoji="0" lang="en-US" altLang="ja-JP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4311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㎝角の</a:t>
            </a:r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μPIC+30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㎝の</a:t>
            </a:r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を使ったガス</a:t>
            </a:r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です。</a:t>
            </a:r>
          </a:p>
        </p:txBody>
      </p:sp>
      <p:sp>
        <p:nvSpPr>
          <p:cNvPr id="8909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260313-DCD4-497C-8209-6EA8C60F9BB8}" type="slidenum">
              <a:rPr kumimoji="0" lang="ja-JP" altLang="en-US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26</a:t>
            </a:fld>
            <a:endParaRPr kumimoji="0" lang="en-US" altLang="ja-JP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21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㎝角の</a:t>
            </a:r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μPIC+30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㎝の</a:t>
            </a:r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を使ったガス</a:t>
            </a:r>
            <a:r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  <a:r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です。</a:t>
            </a:r>
          </a:p>
        </p:txBody>
      </p:sp>
      <p:sp>
        <p:nvSpPr>
          <p:cNvPr id="8909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260313-DCD4-497C-8209-6EA8C60F9BB8}" type="slidenum">
              <a:rPr kumimoji="0" lang="ja-JP" altLang="en-US">
                <a:solidFill>
                  <a:srgbClr val="000000"/>
                </a:solidFill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27</a:t>
            </a:fld>
            <a:endParaRPr kumimoji="0" lang="en-US" altLang="ja-JP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5167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1705505B-8106-4F2F-B919-319C9962A13C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23014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76ACD-3905-40DA-B779-C00887AD5D39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2012</a:t>
            </a:r>
            <a:r>
              <a:rPr lang="ja-JP" altLang="en-US"/>
              <a:t>年 </a:t>
            </a:r>
            <a:r>
              <a:rPr lang="en-US" altLang="ja-JP"/>
              <a:t>5</a:t>
            </a:r>
            <a:r>
              <a:rPr lang="ja-JP" altLang="en-US"/>
              <a:t>月</a:t>
            </a:r>
            <a:r>
              <a:rPr lang="en-US" altLang="ja-JP"/>
              <a:t>18</a:t>
            </a:r>
            <a:r>
              <a:rPr lang="ja-JP" altLang="en-US"/>
              <a:t>日</a:t>
            </a:r>
          </a:p>
          <a:p>
            <a:pPr>
              <a:defRPr/>
            </a:pPr>
            <a:r>
              <a:rPr lang="ja-JP" altLang="en-US"/>
              <a:t>高エネルギー春の学校　身内賢太朗</a:t>
            </a:r>
          </a:p>
        </p:txBody>
      </p:sp>
    </p:spTree>
    <p:extLst>
      <p:ext uri="{BB962C8B-B14F-4D97-AF65-F5344CB8AC3E}">
        <p14:creationId xmlns:p14="http://schemas.microsoft.com/office/powerpoint/2010/main" val="392137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CE12B-B0BF-43D9-B14C-C1D96A8E42E3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2011</a:t>
            </a:r>
            <a:r>
              <a:rPr lang="ja-JP" altLang="en-US"/>
              <a:t>年 </a:t>
            </a:r>
            <a:r>
              <a:rPr lang="en-US" altLang="ja-JP"/>
              <a:t>4</a:t>
            </a:r>
            <a:r>
              <a:rPr lang="ja-JP" altLang="en-US"/>
              <a:t>月</a:t>
            </a:r>
            <a:r>
              <a:rPr lang="en-US" altLang="ja-JP"/>
              <a:t>14</a:t>
            </a:r>
            <a:r>
              <a:rPr lang="ja-JP" altLang="en-US"/>
              <a:t>日</a:t>
            </a:r>
          </a:p>
          <a:p>
            <a:pPr>
              <a:defRPr/>
            </a:pPr>
            <a:r>
              <a:rPr lang="ja-JP" altLang="en-US"/>
              <a:t>高エネルギー天文学　身内賢太朗</a:t>
            </a:r>
          </a:p>
        </p:txBody>
      </p:sp>
    </p:spTree>
    <p:extLst>
      <p:ext uri="{BB962C8B-B14F-4D97-AF65-F5344CB8AC3E}">
        <p14:creationId xmlns:p14="http://schemas.microsoft.com/office/powerpoint/2010/main" val="1634814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418F3-D685-4C3A-8B61-C8C542EAA407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2005</a:t>
            </a:r>
            <a:r>
              <a:rPr lang="ja-JP" altLang="en-US"/>
              <a:t>年 </a:t>
            </a:r>
            <a:r>
              <a:rPr lang="en-US" altLang="ja-JP"/>
              <a:t>12</a:t>
            </a:r>
            <a:r>
              <a:rPr lang="ja-JP" altLang="en-US"/>
              <a:t>月</a:t>
            </a:r>
            <a:r>
              <a:rPr lang="en-US" altLang="ja-JP"/>
              <a:t>16</a:t>
            </a:r>
            <a:r>
              <a:rPr lang="ja-JP" altLang="en-US"/>
              <a:t>日</a:t>
            </a:r>
          </a:p>
          <a:p>
            <a:pPr>
              <a:defRPr/>
            </a:pPr>
            <a:r>
              <a:rPr lang="ja-JP" altLang="en-US"/>
              <a:t>宇宙線研究所共同利用研究会　身内賢太朗</a:t>
            </a:r>
          </a:p>
        </p:txBody>
      </p:sp>
    </p:spTree>
    <p:extLst>
      <p:ext uri="{BB962C8B-B14F-4D97-AF65-F5344CB8AC3E}">
        <p14:creationId xmlns:p14="http://schemas.microsoft.com/office/powerpoint/2010/main" val="1266132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90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56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27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70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3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793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2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464300"/>
            <a:ext cx="2895600" cy="277813"/>
          </a:xfrm>
        </p:spPr>
        <p:txBody>
          <a:bodyPr/>
          <a:lstStyle>
            <a:lvl1pPr>
              <a:defRPr sz="1400" dirty="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615113" y="6308725"/>
            <a:ext cx="2133600" cy="457200"/>
          </a:xfrm>
        </p:spPr>
        <p:txBody>
          <a:bodyPr/>
          <a:lstStyle>
            <a:lvl1pPr>
              <a:defRPr sz="1000" dirty="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2300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6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89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81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2015/6/3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36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ewage_logo2_noloop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0" y="59563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</a:rPr>
              <a:t>2005</a:t>
            </a:r>
            <a:r>
              <a:rPr lang="ja-JP" altLang="en-US">
                <a:solidFill>
                  <a:srgbClr val="FFFFFF"/>
                </a:solidFill>
              </a:rPr>
              <a:t>年 </a:t>
            </a:r>
            <a:r>
              <a:rPr lang="en-US" altLang="ja-JP">
                <a:solidFill>
                  <a:srgbClr val="FFFFFF"/>
                </a:solidFill>
              </a:rPr>
              <a:t>12</a:t>
            </a:r>
            <a:r>
              <a:rPr lang="ja-JP" altLang="en-US">
                <a:solidFill>
                  <a:srgbClr val="FFFFFF"/>
                </a:solidFill>
              </a:rPr>
              <a:t>月</a:t>
            </a:r>
            <a:r>
              <a:rPr lang="en-US" altLang="ja-JP">
                <a:solidFill>
                  <a:srgbClr val="FFFFFF"/>
                </a:solidFill>
              </a:rPr>
              <a:t>16</a:t>
            </a:r>
            <a:r>
              <a:rPr lang="ja-JP" altLang="en-US">
                <a:solidFill>
                  <a:srgbClr val="FFFFFF"/>
                </a:solidFill>
              </a:rPr>
              <a:t>日</a:t>
            </a:r>
          </a:p>
          <a:p>
            <a:pPr>
              <a:defRPr/>
            </a:pPr>
            <a:r>
              <a:rPr lang="ja-JP" altLang="en-US">
                <a:solidFill>
                  <a:srgbClr val="FFFFFF"/>
                </a:solidFill>
              </a:rPr>
              <a:t>宇宙線研究所共同利用研究会　身内賢太朗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0FF16E-A5BD-4093-9DFD-14840A1C80E5}" type="slidenum">
              <a:rPr lang="ja-JP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31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624AD-5318-49CF-95F4-02319F86E01B}" type="slidenum">
              <a:rPr lang="ja-JP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</a:rPr>
              <a:t>2005</a:t>
            </a:r>
            <a:r>
              <a:rPr lang="ja-JP" altLang="en-US">
                <a:solidFill>
                  <a:srgbClr val="FFFFFF"/>
                </a:solidFill>
              </a:rPr>
              <a:t>年 </a:t>
            </a:r>
            <a:r>
              <a:rPr lang="en-US" altLang="ja-JP">
                <a:solidFill>
                  <a:srgbClr val="FFFFFF"/>
                </a:solidFill>
              </a:rPr>
              <a:t>12</a:t>
            </a:r>
            <a:r>
              <a:rPr lang="ja-JP" altLang="en-US">
                <a:solidFill>
                  <a:srgbClr val="FFFFFF"/>
                </a:solidFill>
              </a:rPr>
              <a:t>月</a:t>
            </a:r>
            <a:r>
              <a:rPr lang="en-US" altLang="ja-JP">
                <a:solidFill>
                  <a:srgbClr val="FFFFFF"/>
                </a:solidFill>
              </a:rPr>
              <a:t>16</a:t>
            </a:r>
            <a:r>
              <a:rPr lang="ja-JP" altLang="en-US">
                <a:solidFill>
                  <a:srgbClr val="FFFFFF"/>
                </a:solidFill>
              </a:rPr>
              <a:t>日</a:t>
            </a:r>
          </a:p>
          <a:p>
            <a:pPr>
              <a:defRPr/>
            </a:pPr>
            <a:r>
              <a:rPr lang="ja-JP" altLang="en-US">
                <a:solidFill>
                  <a:srgbClr val="FFFFFF"/>
                </a:solidFill>
              </a:rPr>
              <a:t>宇宙線研究所共同利用研究会　身内賢太朗</a:t>
            </a:r>
          </a:p>
        </p:txBody>
      </p:sp>
    </p:spTree>
    <p:extLst>
      <p:ext uri="{BB962C8B-B14F-4D97-AF65-F5344CB8AC3E}">
        <p14:creationId xmlns:p14="http://schemas.microsoft.com/office/powerpoint/2010/main" val="25768349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13DD5-9265-46DA-AE8D-F700B5014ABF}" type="slidenum">
              <a:rPr lang="ja-JP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</a:rPr>
              <a:t>2005</a:t>
            </a:r>
            <a:r>
              <a:rPr lang="ja-JP" altLang="en-US">
                <a:solidFill>
                  <a:srgbClr val="FFFFFF"/>
                </a:solidFill>
              </a:rPr>
              <a:t>年 </a:t>
            </a:r>
            <a:r>
              <a:rPr lang="en-US" altLang="ja-JP">
                <a:solidFill>
                  <a:srgbClr val="FFFFFF"/>
                </a:solidFill>
              </a:rPr>
              <a:t>12</a:t>
            </a:r>
            <a:r>
              <a:rPr lang="ja-JP" altLang="en-US">
                <a:solidFill>
                  <a:srgbClr val="FFFFFF"/>
                </a:solidFill>
              </a:rPr>
              <a:t>月</a:t>
            </a:r>
            <a:r>
              <a:rPr lang="en-US" altLang="ja-JP">
                <a:solidFill>
                  <a:srgbClr val="FFFFFF"/>
                </a:solidFill>
              </a:rPr>
              <a:t>16</a:t>
            </a:r>
            <a:r>
              <a:rPr lang="ja-JP" altLang="en-US">
                <a:solidFill>
                  <a:srgbClr val="FFFFFF"/>
                </a:solidFill>
              </a:rPr>
              <a:t>日</a:t>
            </a:r>
          </a:p>
          <a:p>
            <a:pPr>
              <a:defRPr/>
            </a:pPr>
            <a:r>
              <a:rPr lang="ja-JP" altLang="en-US">
                <a:solidFill>
                  <a:srgbClr val="FFFFFF"/>
                </a:solidFill>
              </a:rPr>
              <a:t>宇宙線研究所共同利用研究会　身内賢太朗</a:t>
            </a:r>
          </a:p>
        </p:txBody>
      </p:sp>
    </p:spTree>
    <p:extLst>
      <p:ext uri="{BB962C8B-B14F-4D97-AF65-F5344CB8AC3E}">
        <p14:creationId xmlns:p14="http://schemas.microsoft.com/office/powerpoint/2010/main" val="3067044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Rectangle 3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F03A5-0EBB-44E2-B096-445273A6859E}" type="slidenum">
              <a:rPr lang="ja-JP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</a:rPr>
              <a:t>2005</a:t>
            </a:r>
            <a:r>
              <a:rPr lang="ja-JP" altLang="en-US">
                <a:solidFill>
                  <a:srgbClr val="FFFFFF"/>
                </a:solidFill>
              </a:rPr>
              <a:t>年 </a:t>
            </a:r>
            <a:r>
              <a:rPr lang="en-US" altLang="ja-JP">
                <a:solidFill>
                  <a:srgbClr val="FFFFFF"/>
                </a:solidFill>
              </a:rPr>
              <a:t>12</a:t>
            </a:r>
            <a:r>
              <a:rPr lang="ja-JP" altLang="en-US">
                <a:solidFill>
                  <a:srgbClr val="FFFFFF"/>
                </a:solidFill>
              </a:rPr>
              <a:t>月</a:t>
            </a:r>
            <a:r>
              <a:rPr lang="en-US" altLang="ja-JP">
                <a:solidFill>
                  <a:srgbClr val="FFFFFF"/>
                </a:solidFill>
              </a:rPr>
              <a:t>16</a:t>
            </a:r>
            <a:r>
              <a:rPr lang="ja-JP" altLang="en-US">
                <a:solidFill>
                  <a:srgbClr val="FFFFFF"/>
                </a:solidFill>
              </a:rPr>
              <a:t>日</a:t>
            </a:r>
          </a:p>
          <a:p>
            <a:pPr>
              <a:defRPr/>
            </a:pPr>
            <a:r>
              <a:rPr lang="ja-JP" altLang="en-US">
                <a:solidFill>
                  <a:srgbClr val="FFFFFF"/>
                </a:solidFill>
              </a:rPr>
              <a:t>宇宙線研究所共同利用研究会　身内賢太朗</a:t>
            </a:r>
          </a:p>
        </p:txBody>
      </p:sp>
    </p:spTree>
    <p:extLst>
      <p:ext uri="{BB962C8B-B14F-4D97-AF65-F5344CB8AC3E}">
        <p14:creationId xmlns:p14="http://schemas.microsoft.com/office/powerpoint/2010/main" val="542812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42AB6-93C1-44A7-9377-D39F1643F047}" type="datetimeFigureOut">
              <a:rPr kumimoji="1" lang="ja-JP" altLang="en-US" smtClean="0"/>
              <a:pPr/>
              <a:t>2015/6/3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C4A3-EA05-4748-B5EB-D148036B4F0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5181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28614-75B7-4894-B331-279B6D92B518}" type="slidenum">
              <a:rPr lang="ja-JP" altLang="en-US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99"/>
              </a:buClr>
              <a:defRPr/>
            </a:pPr>
            <a:r>
              <a:rPr lang="en-US" altLang="ja-JP"/>
              <a:t>July</a:t>
            </a:r>
            <a:r>
              <a:rPr lang="ja-JP" altLang="en-US"/>
              <a:t> </a:t>
            </a:r>
            <a:r>
              <a:rPr lang="en-US" altLang="ja-JP"/>
              <a:t>24, 2007 </a:t>
            </a:r>
            <a:r>
              <a:rPr lang="ja-JP" altLang="en-US"/>
              <a:t>　</a:t>
            </a:r>
            <a:r>
              <a:rPr lang="en-US" altLang="ja-JP"/>
              <a:t>Cygnus07</a:t>
            </a:r>
          </a:p>
        </p:txBody>
      </p:sp>
    </p:spTree>
    <p:extLst>
      <p:ext uri="{BB962C8B-B14F-4D97-AF65-F5344CB8AC3E}">
        <p14:creationId xmlns:p14="http://schemas.microsoft.com/office/powerpoint/2010/main" val="183852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EBC66CAF-5A77-43B3-B14A-82373F3D7228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01270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504777-8645-4BD1-94BD-787E13E0468F}" type="slidenum">
              <a:rPr lang="ja-JP" altLang="en-US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99"/>
              </a:buClr>
              <a:defRPr/>
            </a:pPr>
            <a:r>
              <a:rPr lang="en-US" altLang="ja-JP"/>
              <a:t>July</a:t>
            </a:r>
            <a:r>
              <a:rPr lang="ja-JP" altLang="en-US"/>
              <a:t> </a:t>
            </a:r>
            <a:r>
              <a:rPr lang="en-US" altLang="ja-JP"/>
              <a:t>24, 2007 </a:t>
            </a:r>
            <a:r>
              <a:rPr lang="ja-JP" altLang="en-US"/>
              <a:t>　</a:t>
            </a:r>
            <a:r>
              <a:rPr lang="en-US" altLang="ja-JP"/>
              <a:t>Cygnus07</a:t>
            </a:r>
          </a:p>
        </p:txBody>
      </p:sp>
    </p:spTree>
    <p:extLst>
      <p:ext uri="{BB962C8B-B14F-4D97-AF65-F5344CB8AC3E}">
        <p14:creationId xmlns:p14="http://schemas.microsoft.com/office/powerpoint/2010/main" val="395098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2FE970-33AE-439E-A4B3-4C179E0424AB}" type="slidenum">
              <a:rPr lang="ja-JP" altLang="en-US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99"/>
              </a:buClr>
              <a:defRPr/>
            </a:pPr>
            <a:r>
              <a:rPr lang="en-US" altLang="ja-JP"/>
              <a:t>July</a:t>
            </a:r>
            <a:r>
              <a:rPr lang="ja-JP" altLang="en-US"/>
              <a:t> </a:t>
            </a:r>
            <a:r>
              <a:rPr lang="en-US" altLang="ja-JP"/>
              <a:t>24, 2007 </a:t>
            </a:r>
            <a:r>
              <a:rPr lang="ja-JP" altLang="en-US"/>
              <a:t>　</a:t>
            </a:r>
            <a:r>
              <a:rPr lang="en-US" altLang="ja-JP"/>
              <a:t>Cygnus07</a:t>
            </a:r>
          </a:p>
        </p:txBody>
      </p:sp>
    </p:spTree>
    <p:extLst>
      <p:ext uri="{BB962C8B-B14F-4D97-AF65-F5344CB8AC3E}">
        <p14:creationId xmlns:p14="http://schemas.microsoft.com/office/powerpoint/2010/main" val="4037225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0F22A-FE29-4089-B211-08831290F3BB}" type="slidenum">
              <a:rPr lang="ja-JP" altLang="en-US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99"/>
              </a:buClr>
              <a:defRPr/>
            </a:pPr>
            <a:r>
              <a:rPr lang="en-US" altLang="ja-JP"/>
              <a:t>July</a:t>
            </a:r>
            <a:r>
              <a:rPr lang="ja-JP" altLang="en-US"/>
              <a:t> </a:t>
            </a:r>
            <a:r>
              <a:rPr lang="en-US" altLang="ja-JP"/>
              <a:t>24, 2007 </a:t>
            </a:r>
            <a:r>
              <a:rPr lang="ja-JP" altLang="en-US"/>
              <a:t>　</a:t>
            </a:r>
            <a:r>
              <a:rPr lang="en-US" altLang="ja-JP"/>
              <a:t>Cygnus07</a:t>
            </a:r>
          </a:p>
        </p:txBody>
      </p:sp>
    </p:spTree>
    <p:extLst>
      <p:ext uri="{BB962C8B-B14F-4D97-AF65-F5344CB8AC3E}">
        <p14:creationId xmlns:p14="http://schemas.microsoft.com/office/powerpoint/2010/main" val="635166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91496B-3A66-42F4-9677-41E4BCDB9B82}" type="slidenum">
              <a:rPr lang="ja-JP" altLang="en-US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99"/>
              </a:buClr>
              <a:defRPr/>
            </a:pPr>
            <a:r>
              <a:rPr lang="en-US" altLang="ja-JP"/>
              <a:t>July</a:t>
            </a:r>
            <a:r>
              <a:rPr lang="ja-JP" altLang="en-US"/>
              <a:t> </a:t>
            </a:r>
            <a:r>
              <a:rPr lang="en-US" altLang="ja-JP"/>
              <a:t>24, 2007 </a:t>
            </a:r>
            <a:r>
              <a:rPr lang="ja-JP" altLang="en-US"/>
              <a:t>　</a:t>
            </a:r>
            <a:r>
              <a:rPr lang="en-US" altLang="ja-JP"/>
              <a:t>Cygnus07</a:t>
            </a:r>
          </a:p>
        </p:txBody>
      </p:sp>
    </p:spTree>
    <p:extLst>
      <p:ext uri="{BB962C8B-B14F-4D97-AF65-F5344CB8AC3E}">
        <p14:creationId xmlns:p14="http://schemas.microsoft.com/office/powerpoint/2010/main" val="4231319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58DA05-F656-49C3-BEE7-CA36BCEBCA87}" type="slidenum">
              <a:rPr lang="ja-JP" altLang="en-US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99"/>
              </a:buClr>
              <a:defRPr/>
            </a:pPr>
            <a:r>
              <a:rPr lang="en-US" altLang="ja-JP"/>
              <a:t>July</a:t>
            </a:r>
            <a:r>
              <a:rPr lang="ja-JP" altLang="en-US"/>
              <a:t> </a:t>
            </a:r>
            <a:r>
              <a:rPr lang="en-US" altLang="ja-JP"/>
              <a:t>24, 2007 </a:t>
            </a:r>
            <a:r>
              <a:rPr lang="ja-JP" altLang="en-US"/>
              <a:t>　</a:t>
            </a:r>
            <a:r>
              <a:rPr lang="en-US" altLang="ja-JP"/>
              <a:t>Cygnus07</a:t>
            </a:r>
          </a:p>
        </p:txBody>
      </p:sp>
    </p:spTree>
    <p:extLst>
      <p:ext uri="{BB962C8B-B14F-4D97-AF65-F5344CB8AC3E}">
        <p14:creationId xmlns:p14="http://schemas.microsoft.com/office/powerpoint/2010/main" val="1486524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392863" y="-100013"/>
            <a:ext cx="2293937" cy="6230938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-488950" y="-100013"/>
            <a:ext cx="6729413" cy="6230938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A6860-39E7-4B80-9C0E-FD1CE0878420}" type="slidenum">
              <a:rPr lang="ja-JP" altLang="en-US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99"/>
              </a:buClr>
              <a:defRPr/>
            </a:pPr>
            <a:r>
              <a:rPr lang="en-US" altLang="ja-JP"/>
              <a:t>July</a:t>
            </a:r>
            <a:r>
              <a:rPr lang="ja-JP" altLang="en-US"/>
              <a:t> </a:t>
            </a:r>
            <a:r>
              <a:rPr lang="en-US" altLang="ja-JP"/>
              <a:t>24, 2007 </a:t>
            </a:r>
            <a:r>
              <a:rPr lang="ja-JP" altLang="en-US"/>
              <a:t>　</a:t>
            </a:r>
            <a:r>
              <a:rPr lang="en-US" altLang="ja-JP"/>
              <a:t>Cygnus07</a:t>
            </a:r>
          </a:p>
        </p:txBody>
      </p:sp>
    </p:spTree>
    <p:extLst>
      <p:ext uri="{BB962C8B-B14F-4D97-AF65-F5344CB8AC3E}">
        <p14:creationId xmlns:p14="http://schemas.microsoft.com/office/powerpoint/2010/main" val="31760153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488950" y="-100013"/>
            <a:ext cx="8229600" cy="1139826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F5DECE-5557-4AEF-BFAE-DDDADA788035}" type="slidenum">
              <a:rPr lang="ja-JP" altLang="en-US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99"/>
              </a:buClr>
              <a:defRPr/>
            </a:pPr>
            <a:r>
              <a:rPr lang="en-US" altLang="ja-JP"/>
              <a:t>July</a:t>
            </a:r>
            <a:r>
              <a:rPr lang="ja-JP" altLang="en-US"/>
              <a:t> </a:t>
            </a:r>
            <a:r>
              <a:rPr lang="en-US" altLang="ja-JP"/>
              <a:t>24, 2007 </a:t>
            </a:r>
            <a:r>
              <a:rPr lang="ja-JP" altLang="en-US"/>
              <a:t>　</a:t>
            </a:r>
            <a:r>
              <a:rPr lang="en-US" altLang="ja-JP"/>
              <a:t>Cygnus07</a:t>
            </a:r>
          </a:p>
        </p:txBody>
      </p:sp>
    </p:spTree>
    <p:extLst>
      <p:ext uri="{BB962C8B-B14F-4D97-AF65-F5344CB8AC3E}">
        <p14:creationId xmlns:p14="http://schemas.microsoft.com/office/powerpoint/2010/main" val="27767081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-488950" y="-100013"/>
            <a:ext cx="9175750" cy="623093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7897A2-B64A-4B15-8E28-88C5CB2C0CB0}" type="slidenum">
              <a:rPr lang="ja-JP" altLang="en-US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99"/>
              </a:buClr>
              <a:defRPr/>
            </a:pPr>
            <a:r>
              <a:rPr lang="en-US" altLang="ja-JP"/>
              <a:t>July</a:t>
            </a:r>
            <a:r>
              <a:rPr lang="ja-JP" altLang="en-US"/>
              <a:t> </a:t>
            </a:r>
            <a:r>
              <a:rPr lang="en-US" altLang="ja-JP"/>
              <a:t>24, 2007 </a:t>
            </a:r>
            <a:r>
              <a:rPr lang="ja-JP" altLang="en-US"/>
              <a:t>　</a:t>
            </a:r>
            <a:r>
              <a:rPr lang="en-US" altLang="ja-JP"/>
              <a:t>Cygnus07</a:t>
            </a:r>
          </a:p>
        </p:txBody>
      </p:sp>
    </p:spTree>
    <p:extLst>
      <p:ext uri="{BB962C8B-B14F-4D97-AF65-F5344CB8AC3E}">
        <p14:creationId xmlns:p14="http://schemas.microsoft.com/office/powerpoint/2010/main" val="3678704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179388" y="6308725"/>
            <a:ext cx="3960812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kumimoji="1" lang="en-US" altLang="ja-JP">
                <a:solidFill>
                  <a:srgbClr val="FFFFFF"/>
                </a:solidFill>
                <a:ea typeface="ＭＳ Ｐゴシック" panose="020B0600070205080204" pitchFamily="50" charset="-128"/>
              </a:rPr>
              <a:t>Sep. 12</a:t>
            </a:r>
            <a:r>
              <a:rPr kumimoji="1" lang="en-US" altLang="ja-JP" baseline="30000">
                <a:solidFill>
                  <a:srgbClr val="FFFFFF"/>
                </a:solidFill>
                <a:ea typeface="ＭＳ Ｐゴシック" panose="020B0600070205080204" pitchFamily="50" charset="-128"/>
              </a:rPr>
              <a:t>th</a:t>
            </a:r>
            <a:r>
              <a:rPr kumimoji="1" lang="en-US" altLang="ja-JP">
                <a:solidFill>
                  <a:srgbClr val="FFFFFF"/>
                </a:solidFill>
                <a:ea typeface="ＭＳ Ｐゴシック" panose="020B0600070205080204" pitchFamily="50" charset="-128"/>
              </a:rPr>
              <a:t> 2006 </a:t>
            </a:r>
          </a:p>
          <a:p>
            <a:pPr>
              <a:defRPr/>
            </a:pPr>
            <a:r>
              <a:rPr kumimoji="1" lang="en-US" altLang="ja-JP">
                <a:solidFill>
                  <a:srgbClr val="FFFFFF"/>
                </a:solidFill>
                <a:ea typeface="ＭＳ Ｐゴシック" panose="020B0600070205080204" pitchFamily="50" charset="-128"/>
              </a:rPr>
              <a:t>Kentaro Miuchi</a:t>
            </a:r>
            <a:r>
              <a:rPr kumimoji="1" lang="ja-JP" altLang="en-US">
                <a:solidFill>
                  <a:srgbClr val="FFFFFF"/>
                </a:solidFill>
                <a:ea typeface="ＭＳ Ｐゴシック" panose="020B0600070205080204" pitchFamily="50" charset="-128"/>
              </a:rPr>
              <a:t>　</a:t>
            </a:r>
            <a:r>
              <a:rPr kumimoji="1" lang="en-US" altLang="ja-JP">
                <a:solidFill>
                  <a:srgbClr val="FFFFFF"/>
                </a:solidFill>
                <a:ea typeface="ＭＳ Ｐゴシック" panose="020B0600070205080204" pitchFamily="50" charset="-128"/>
              </a:rPr>
              <a:t>IDM2006 Rhodes, Greece</a:t>
            </a:r>
            <a:endParaRPr kumimoji="1" lang="ja-JP" altLang="en-US">
              <a:solidFill>
                <a:srgbClr val="FFFFFF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C2B373-5C78-410A-9615-21F012E20DFF}" type="slidenum">
              <a:rPr lang="ja-JP" altLang="en-US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74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75A179C6-EDF1-4B5B-961A-DF14F6BB63CA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31645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7812088" y="6464300"/>
            <a:ext cx="11668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ja-JP" altLang="en-US" sz="1200" b="1">
                <a:solidFill>
                  <a:srgbClr val="000066"/>
                </a:solidFill>
                <a:ea typeface="ＭＳ Ｐゴシック" charset="-128"/>
              </a:rPr>
              <a:t>身内賢太朗</a:t>
            </a:r>
          </a:p>
        </p:txBody>
      </p:sp>
      <p:pic>
        <p:nvPicPr>
          <p:cNvPr id="5" name="Picture 2" descr="C:\miuchi\presentation\logo.g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46050"/>
            <a:ext cx="14763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603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2970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31913" y="2924175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>
                <a:solidFill>
                  <a:srgbClr val="663300"/>
                </a:solidFill>
              </a:defRPr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　</a:t>
            </a:r>
            <a:endParaRPr lang="en-US" altLang="ja-JP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71942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　</a:t>
            </a:r>
            <a:endParaRPr lang="en-US" altLang="ja-JP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75679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686700" cy="785818"/>
          </a:xfrm>
        </p:spPr>
        <p:txBody>
          <a:bodyPr/>
          <a:lstStyle>
            <a:lvl1pPr algn="l"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　</a:t>
            </a: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91D16A8-E60D-4240-9218-2B4EBFE22F7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595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FE73EB3-E50F-432D-ADC4-59CF59D41A5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6029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ewage_logo2_noloop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0" y="59563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2011</a:t>
            </a:r>
            <a:r>
              <a:rPr lang="ja-JP" altLang="en-US"/>
              <a:t>年 </a:t>
            </a:r>
            <a:r>
              <a:rPr lang="en-US" altLang="ja-JP"/>
              <a:t>4</a:t>
            </a:r>
            <a:r>
              <a:rPr lang="ja-JP" altLang="en-US"/>
              <a:t>月</a:t>
            </a:r>
            <a:r>
              <a:rPr lang="en-US" altLang="ja-JP"/>
              <a:t>14</a:t>
            </a:r>
            <a:r>
              <a:rPr lang="ja-JP" altLang="en-US"/>
              <a:t>日</a:t>
            </a:r>
          </a:p>
          <a:p>
            <a:pPr>
              <a:defRPr/>
            </a:pPr>
            <a:r>
              <a:rPr lang="ja-JP" altLang="en-US"/>
              <a:t>高エネルギー天文学　身内賢太朗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9E1DB-39E5-4CAA-A41A-8A557AA637D7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35492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-488950" y="-100013"/>
            <a:ext cx="8229600" cy="11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85026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7788"/>
            <a:ext cx="2895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 smtClean="0">
                <a:effectLst>
                  <a:outerShdw blurRad="38100" dist="38100" dir="2700000" algn="tl">
                    <a:srgbClr val="B2B2B2"/>
                  </a:outerShdw>
                </a:effectLst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ja-JP" altLang="en-US"/>
              <a:t>暗黒物質探索の将来計画</a:t>
            </a:r>
            <a:endParaRPr lang="en-US" altLang="ja-JP"/>
          </a:p>
        </p:txBody>
      </p:sp>
      <p:sp>
        <p:nvSpPr>
          <p:cNvPr id="85027" name="Rectangle 3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778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dirty="0" smtClean="0">
                <a:effectLst>
                  <a:outerShdw blurRad="38100" dist="38100" dir="2700000" algn="tl">
                    <a:srgbClr val="B2B2B2"/>
                  </a:outerShdw>
                </a:effectLst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ja-JP" altLang="en-US"/>
              <a:t>身内賢太朗</a:t>
            </a:r>
            <a:fld id="{2955FAA9-719D-4369-A501-299166E8282C}" type="slidenum">
              <a:rPr lang="ja-JP" altLang="en-US" sz="1000"/>
              <a:pPr>
                <a:defRPr/>
              </a:pPr>
              <a:t>‹#›</a:t>
            </a:fld>
            <a:endParaRPr lang="en-US" altLang="ja-JP" sz="1000"/>
          </a:p>
        </p:txBody>
      </p:sp>
      <p:sp>
        <p:nvSpPr>
          <p:cNvPr id="1029" name="Rectangle 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5034" name="Rectangle 4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4590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dirty="0" smtClean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2013</a:t>
            </a:r>
            <a:r>
              <a:rPr lang="ja-JP" altLang="en-US"/>
              <a:t>年 </a:t>
            </a:r>
            <a:r>
              <a:rPr lang="en-US" altLang="ja-JP"/>
              <a:t>9</a:t>
            </a:r>
            <a:r>
              <a:rPr lang="ja-JP" altLang="en-US"/>
              <a:t>月</a:t>
            </a:r>
            <a:r>
              <a:rPr lang="en-US" altLang="ja-JP"/>
              <a:t>20</a:t>
            </a:r>
            <a:r>
              <a:rPr lang="ja-JP" altLang="en-US"/>
              <a:t>日</a:t>
            </a:r>
          </a:p>
          <a:p>
            <a:pPr>
              <a:defRPr/>
            </a:pPr>
            <a:r>
              <a:rPr lang="ja-JP" altLang="en-US"/>
              <a:t>日本物理学会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Blip>
          <a:blip r:embed="rId7"/>
        </a:buBlip>
        <a:defRPr sz="32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Blip>
          <a:blip r:embed="rId8"/>
        </a:buBlip>
        <a:defRPr sz="2800" b="1">
          <a:solidFill>
            <a:schemeClr val="hlink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400" b="1">
          <a:solidFill>
            <a:schemeClr val="folHlink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 b="1">
          <a:solidFill>
            <a:schemeClr val="folHlink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 b="1">
          <a:solidFill>
            <a:schemeClr val="folHlink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 b="1">
          <a:solidFill>
            <a:schemeClr val="folHlink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 b="1">
          <a:solidFill>
            <a:schemeClr val="folHlink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 b="1">
          <a:solidFill>
            <a:schemeClr val="folHlink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 b="1">
          <a:solidFill>
            <a:schemeClr val="folHlink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-488950" y="-100013"/>
            <a:ext cx="8229600" cy="113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868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8687" name="Rectangle 1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07950" y="6500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000066"/>
                </a:solidFill>
                <a:latin typeface="Arial" charset="0"/>
                <a:ea typeface="ＭＳ Ｐゴシック" pitchFamily="50" charset="-128"/>
                <a:cs typeface="Arial" charset="0"/>
              </a:defRPr>
            </a:lvl1pPr>
          </a:lstStyle>
          <a:p>
            <a:pPr>
              <a:defRPr/>
            </a:pPr>
            <a:r>
              <a:rPr lang="ja-JP" altLang="en-US"/>
              <a:t>　</a:t>
            </a:r>
            <a:endParaRPr lang="en-US" altLang="ja-JP"/>
          </a:p>
        </p:txBody>
      </p:sp>
      <p:sp>
        <p:nvSpPr>
          <p:cNvPr id="28688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462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000066"/>
                </a:solidFill>
                <a:latin typeface="Arial" charset="0"/>
                <a:ea typeface="ＭＳ Ｐゴシック" pitchFamily="50" charset="-128"/>
                <a:cs typeface="Arial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102" name="Rectangle 18"/>
          <p:cNvSpPr>
            <a:spLocks noChangeArrowheads="1"/>
          </p:cNvSpPr>
          <p:nvPr/>
        </p:nvSpPr>
        <p:spPr bwMode="auto">
          <a:xfrm>
            <a:off x="7812088" y="6464300"/>
            <a:ext cx="11668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ja-JP" altLang="en-US" sz="1200" b="1">
                <a:solidFill>
                  <a:srgbClr val="000066"/>
                </a:solidFill>
                <a:ea typeface="ＭＳ Ｐゴシック" charset="-128"/>
              </a:rPr>
              <a:t>身内賢太朗</a:t>
            </a:r>
          </a:p>
        </p:txBody>
      </p:sp>
      <p:sp>
        <p:nvSpPr>
          <p:cNvPr id="4103" name="Rectangle 18"/>
          <p:cNvSpPr>
            <a:spLocks noChangeArrowheads="1"/>
          </p:cNvSpPr>
          <p:nvPr userDrawn="1"/>
        </p:nvSpPr>
        <p:spPr bwMode="auto">
          <a:xfrm>
            <a:off x="7812088" y="6464300"/>
            <a:ext cx="11668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ja-JP" altLang="en-US" sz="1200" b="1">
                <a:solidFill>
                  <a:srgbClr val="000066"/>
                </a:solidFill>
                <a:ea typeface="ＭＳ Ｐゴシック" charset="-128"/>
              </a:rPr>
              <a:t>身内賢太朗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32" r:id="rId1"/>
    <p:sldLayoutId id="2147484204" r:id="rId2"/>
    <p:sldLayoutId id="2147484233" r:id="rId3"/>
    <p:sldLayoutId id="2147484234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66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00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00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00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0066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Blip>
          <a:blip r:embed="rId7"/>
        </a:buBlip>
        <a:defRPr kumimoji="1" sz="3200" b="1">
          <a:solidFill>
            <a:srgbClr val="0033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Blip>
          <a:blip r:embed="rId8"/>
        </a:buBlip>
        <a:defRPr kumimoji="1" sz="2800" b="1">
          <a:solidFill>
            <a:srgbClr val="663300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kumimoji="1" sz="2400" b="1">
          <a:solidFill>
            <a:srgbClr val="000000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kumimoji="1" sz="2000" b="1">
          <a:solidFill>
            <a:srgbClr val="000000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kumimoji="1" sz="2000" b="1">
          <a:solidFill>
            <a:srgbClr val="000000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kumimoji="1" sz="2000" b="1">
          <a:solidFill>
            <a:srgbClr val="000000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kumimoji="1" sz="2000" b="1">
          <a:solidFill>
            <a:srgbClr val="000000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kumimoji="1" sz="2000" b="1">
          <a:solidFill>
            <a:srgbClr val="000000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kumimoji="1" sz="2000" b="1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-488950" y="-100013"/>
            <a:ext cx="8229600" cy="11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85026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B2B2B2"/>
                  </a:outerShdw>
                </a:effectLst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5027" name="Rectangle 3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B2B2B2"/>
                  </a:outerShdw>
                </a:effectLst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FA9FF27-7ADD-4A13-8145-711198CC5A05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5125" name="Rectangle 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pic>
        <p:nvPicPr>
          <p:cNvPr id="5126" name="Picture 41" descr="newage_logo2_noloop"/>
          <p:cNvPicPr>
            <a:picLocks noChangeAspect="1" noChangeArrowheads="1" noCrop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0" y="59563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34" name="Rectangle 4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46910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rgbClr val="FFFFFF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2011</a:t>
            </a:r>
            <a:r>
              <a:rPr lang="ja-JP" altLang="en-US"/>
              <a:t>年 </a:t>
            </a:r>
            <a:r>
              <a:rPr lang="en-US" altLang="ja-JP"/>
              <a:t>4</a:t>
            </a:r>
            <a:r>
              <a:rPr lang="ja-JP" altLang="en-US"/>
              <a:t>月</a:t>
            </a:r>
            <a:r>
              <a:rPr lang="en-US" altLang="ja-JP"/>
              <a:t>14</a:t>
            </a:r>
            <a:r>
              <a:rPr lang="ja-JP" altLang="en-US"/>
              <a:t>日</a:t>
            </a:r>
          </a:p>
          <a:p>
            <a:pPr>
              <a:defRPr/>
            </a:pPr>
            <a:r>
              <a:rPr lang="ja-JP" altLang="en-US"/>
              <a:t>高エネルギー天文学　身内賢太朗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05" r:id="rId3"/>
    <p:sldLayoutId id="2147484237" r:id="rId4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Blip>
          <a:blip r:embed="rId8"/>
        </a:buBlip>
        <a:defRPr sz="32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Blip>
          <a:blip r:embed="rId9"/>
        </a:buBlip>
        <a:defRPr sz="2800" b="1">
          <a:solidFill>
            <a:schemeClr val="hlink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400" b="1">
          <a:solidFill>
            <a:schemeClr val="folHlink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 b="1">
          <a:solidFill>
            <a:schemeClr val="folHlink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 b="1">
          <a:solidFill>
            <a:schemeClr val="folHlink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 b="1">
          <a:solidFill>
            <a:schemeClr val="folHlink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 b="1">
          <a:solidFill>
            <a:schemeClr val="folHlink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 b="1">
          <a:solidFill>
            <a:schemeClr val="folHlink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 b="1">
          <a:solidFill>
            <a:schemeClr val="folHlink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 bright="-45000" contrast="-4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90ED720-0104-4369-84BC-D37694168613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2015/6/3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2D8002D-B5B0-4BAC-B1F6-782DDCCE6D9C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690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-488950" y="-100013"/>
            <a:ext cx="8229600" cy="11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85026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B2B2B2"/>
                  </a:outerShdw>
                </a:effectLst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5027" name="Rectangle 3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B2B2B2"/>
                  </a:outerShdw>
                </a:effectLst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08F05CBF-1660-4B6F-B0F0-0C180AD863A2}" type="slidenum">
              <a:rPr lang="ja-JP" altLang="en-US">
                <a:solidFill>
                  <a:srgbClr val="FFFFFF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Rectangle 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pic>
        <p:nvPicPr>
          <p:cNvPr id="1030" name="Picture 41" descr="newage_logo2_noloop"/>
          <p:cNvPicPr>
            <a:picLocks noChangeAspect="1" noChangeArrowheads="1" noCrop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0" y="59563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34" name="Rectangle 4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46910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>
                <a:solidFill>
                  <a:srgbClr val="FFFFFF"/>
                </a:solidFill>
              </a:rPr>
              <a:t>2005</a:t>
            </a:r>
            <a:r>
              <a:rPr lang="ja-JP" altLang="en-US">
                <a:solidFill>
                  <a:srgbClr val="FFFFFF"/>
                </a:solidFill>
              </a:rPr>
              <a:t>年 </a:t>
            </a:r>
            <a:r>
              <a:rPr lang="en-US" altLang="ja-JP">
                <a:solidFill>
                  <a:srgbClr val="FFFFFF"/>
                </a:solidFill>
              </a:rPr>
              <a:t>12</a:t>
            </a:r>
            <a:r>
              <a:rPr lang="ja-JP" altLang="en-US">
                <a:solidFill>
                  <a:srgbClr val="FFFFFF"/>
                </a:solidFill>
              </a:rPr>
              <a:t>月</a:t>
            </a:r>
            <a:r>
              <a:rPr lang="en-US" altLang="ja-JP">
                <a:solidFill>
                  <a:srgbClr val="FFFFFF"/>
                </a:solidFill>
              </a:rPr>
              <a:t>16</a:t>
            </a:r>
            <a:r>
              <a:rPr lang="ja-JP" altLang="en-US">
                <a:solidFill>
                  <a:srgbClr val="FFFFFF"/>
                </a:solidFill>
              </a:rPr>
              <a:t>日</a:t>
            </a:r>
          </a:p>
          <a:p>
            <a:pPr>
              <a:defRPr/>
            </a:pPr>
            <a:r>
              <a:rPr lang="ja-JP" altLang="en-US">
                <a:solidFill>
                  <a:srgbClr val="FFFFFF"/>
                </a:solidFill>
              </a:rPr>
              <a:t>宇宙線研究所共同利用研究会　身内賢太朗</a:t>
            </a:r>
          </a:p>
        </p:txBody>
      </p:sp>
    </p:spTree>
    <p:extLst>
      <p:ext uri="{BB962C8B-B14F-4D97-AF65-F5344CB8AC3E}">
        <p14:creationId xmlns:p14="http://schemas.microsoft.com/office/powerpoint/2010/main" val="6167902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33" r:id="rId5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anose="05000000000000000000" pitchFamily="2" charset="2"/>
        <a:buBlip>
          <a:blip r:embed="rId9"/>
        </a:buBlip>
        <a:defRPr sz="32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Blip>
          <a:blip r:embed="rId10"/>
        </a:buBlip>
        <a:defRPr sz="2800" b="1">
          <a:solidFill>
            <a:schemeClr val="hlink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400" b="1">
          <a:solidFill>
            <a:schemeClr val="folHlink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 b="1">
          <a:solidFill>
            <a:schemeClr val="folHlink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 b="1">
          <a:solidFill>
            <a:schemeClr val="folHlink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 b="1">
          <a:solidFill>
            <a:schemeClr val="folHlink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 b="1">
          <a:solidFill>
            <a:schemeClr val="folHlink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 b="1">
          <a:solidFill>
            <a:schemeClr val="folHlink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 b="1">
          <a:solidFill>
            <a:schemeClr val="folHlink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488950" y="-100013"/>
            <a:ext cx="8229600" cy="11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00">
                <a:effectLst>
                  <a:outerShdw blurRad="38100" dist="38100" dir="2700000" algn="tl">
                    <a:srgbClr val="B2B2B2"/>
                  </a:outerShdw>
                </a:effectLst>
              </a:defRPr>
            </a:lvl1pPr>
          </a:lstStyle>
          <a:p>
            <a:fld id="{7DF42B1B-7D0B-4127-90F0-8C65E6E1BED5}" type="slidenum">
              <a:rPr lang="ja-JP" altLang="en-US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pPr/>
              <a:t>‹#›</a:t>
            </a:fld>
            <a:endParaRPr lang="en-US" altLang="ja-JP" smtClean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331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pic>
        <p:nvPicPr>
          <p:cNvPr id="13317" name="Picture 6" descr="newage_logo2_noloop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0" y="595630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フッター プレースホルダ 4"/>
          <p:cNvSpPr>
            <a:spLocks noGrp="1"/>
          </p:cNvSpPr>
          <p:nvPr>
            <p:ph type="ftr" sz="quarter" idx="3"/>
          </p:nvPr>
        </p:nvSpPr>
        <p:spPr bwMode="auto">
          <a:xfrm>
            <a:off x="2835275" y="6481763"/>
            <a:ext cx="3392488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 kumimoji="0" sz="1400">
                <a:solidFill>
                  <a:srgbClr val="FFFF99"/>
                </a:solidFill>
                <a:latin typeface="Arial" charset="0"/>
                <a:cs typeface="+mn-cs"/>
              </a:defRPr>
            </a:lvl1pPr>
          </a:lstStyle>
          <a:p>
            <a:pPr>
              <a:buClr>
                <a:srgbClr val="FFFF99"/>
              </a:buClr>
              <a:defRPr/>
            </a:pPr>
            <a:r>
              <a:rPr lang="en-US" altLang="ja-JP">
                <a:ea typeface="ＭＳ Ｐゴシック" panose="020B0600070205080204" pitchFamily="50" charset="-128"/>
              </a:rPr>
              <a:t>July</a:t>
            </a:r>
            <a:r>
              <a:rPr lang="ja-JP" altLang="en-US">
                <a:ea typeface="ＭＳ Ｐゴシック" panose="020B0600070205080204" pitchFamily="50" charset="-128"/>
              </a:rPr>
              <a:t> </a:t>
            </a:r>
            <a:r>
              <a:rPr lang="en-US" altLang="ja-JP">
                <a:ea typeface="ＭＳ Ｐゴシック" panose="020B0600070205080204" pitchFamily="50" charset="-128"/>
              </a:rPr>
              <a:t>24, 2007 </a:t>
            </a:r>
            <a:r>
              <a:rPr lang="ja-JP" altLang="en-US">
                <a:ea typeface="ＭＳ Ｐゴシック" panose="020B0600070205080204" pitchFamily="50" charset="-128"/>
              </a:rPr>
              <a:t>　</a:t>
            </a:r>
            <a:r>
              <a:rPr lang="en-US" altLang="ja-JP">
                <a:ea typeface="ＭＳ Ｐゴシック" panose="020B0600070205080204" pitchFamily="50" charset="-128"/>
              </a:rPr>
              <a:t>Cygnus07</a:t>
            </a:r>
          </a:p>
        </p:txBody>
      </p:sp>
    </p:spTree>
    <p:extLst>
      <p:ext uri="{BB962C8B-B14F-4D97-AF65-F5344CB8AC3E}">
        <p14:creationId xmlns:p14="http://schemas.microsoft.com/office/powerpoint/2010/main" val="19462203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accent1"/>
          </a:solidFill>
          <a:latin typeface="Arial" charset="0"/>
          <a:ea typeface="ＭＳ Ｐゴシック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accent1"/>
          </a:solidFill>
          <a:latin typeface="Arial" charset="0"/>
          <a:ea typeface="ＭＳ Ｐゴシック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accent1"/>
          </a:solidFill>
          <a:latin typeface="Arial" charset="0"/>
          <a:ea typeface="ＭＳ Ｐゴシック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accent1"/>
          </a:solidFill>
          <a:latin typeface="Arial" charset="0"/>
          <a:ea typeface="ＭＳ Ｐゴシック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b="1">
          <a:solidFill>
            <a:schemeClr val="accent1"/>
          </a:solidFill>
          <a:latin typeface="Arial" charset="0"/>
          <a:ea typeface="ＭＳ Ｐゴシック" charset="-128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b="1">
          <a:solidFill>
            <a:schemeClr val="accent1"/>
          </a:solidFill>
          <a:latin typeface="Arial" charset="0"/>
          <a:ea typeface="ＭＳ Ｐゴシック" charset="-128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b="1">
          <a:solidFill>
            <a:schemeClr val="accent1"/>
          </a:solidFill>
          <a:latin typeface="Arial" charset="0"/>
          <a:ea typeface="ＭＳ Ｐゴシック" charset="-128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b="1">
          <a:solidFill>
            <a:schemeClr val="accent1"/>
          </a:solidFill>
          <a:latin typeface="Arial" charset="0"/>
          <a:ea typeface="ＭＳ Ｐゴシック" charset="-128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anose="05000000000000000000" pitchFamily="2" charset="2"/>
        <a:buBlip>
          <a:blip r:embed="rId14"/>
        </a:buBlip>
        <a:defRPr kumimoji="1" sz="32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Blip>
          <a:blip r:embed="rId15"/>
        </a:buBlip>
        <a:defRPr kumimoji="1" sz="2800" b="1">
          <a:solidFill>
            <a:schemeClr val="hlink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Char char="•"/>
        <a:defRPr kumimoji="1" sz="2400" b="1">
          <a:solidFill>
            <a:schemeClr val="folHlink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Char char="•"/>
        <a:defRPr kumimoji="1" sz="2000" b="1">
          <a:solidFill>
            <a:schemeClr val="folHlink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Char char="•"/>
        <a:defRPr kumimoji="1" sz="2000" b="1">
          <a:solidFill>
            <a:schemeClr val="folHlink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kumimoji="1" sz="2000" b="1">
          <a:solidFill>
            <a:schemeClr val="folHlink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kumimoji="1" sz="2000" b="1">
          <a:solidFill>
            <a:schemeClr val="folHlink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kumimoji="1" sz="2000" b="1">
          <a:solidFill>
            <a:schemeClr val="folHlink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kumimoji="1" sz="2000" b="1">
          <a:solidFill>
            <a:schemeClr val="folHlink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jpeg"/><Relationship Id="rId7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emf"/><Relationship Id="rId5" Type="http://schemas.openxmlformats.org/officeDocument/2006/relationships/image" Target="../media/image46.gif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emf"/><Relationship Id="rId5" Type="http://schemas.openxmlformats.org/officeDocument/2006/relationships/image" Target="../media/image48.emf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>
          <a:xfrm>
            <a:off x="421125" y="0"/>
            <a:ext cx="8229600" cy="1584176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NEWAGE</a:t>
            </a:r>
            <a:endParaRPr kumimoji="1" lang="ja-JP" altLang="en-US" dirty="0" smtClean="0"/>
          </a:p>
        </p:txBody>
      </p:sp>
      <p:sp>
        <p:nvSpPr>
          <p:cNvPr id="3891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1125" y="1457212"/>
            <a:ext cx="8208962" cy="96361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kumimoji="1" lang="en-US" altLang="ja-JP" dirty="0" err="1" smtClean="0"/>
              <a:t>Kentaro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Miuchi</a:t>
            </a:r>
            <a:r>
              <a:rPr kumimoji="1" lang="ja-JP" altLang="en-US" dirty="0" smtClean="0"/>
              <a:t>　</a:t>
            </a:r>
            <a:endParaRPr kumimoji="1" lang="en-US" altLang="ja-JP" dirty="0"/>
          </a:p>
          <a:p>
            <a:pPr marL="0" indent="0" algn="ctr">
              <a:buFont typeface="Wingdings" pitchFamily="2" charset="2"/>
              <a:buNone/>
            </a:pPr>
            <a:r>
              <a:rPr kumimoji="1" lang="en-US" altLang="ja-JP" dirty="0" smtClean="0"/>
              <a:t>KOBE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University</a:t>
            </a:r>
          </a:p>
          <a:p>
            <a:pPr marL="0" indent="0" algn="ctr">
              <a:buFont typeface="Wingdings" pitchFamily="2" charset="2"/>
              <a:buNone/>
            </a:pPr>
            <a:endParaRPr kumimoji="1" lang="ja-JP" altLang="en-US" dirty="0" smtClean="0"/>
          </a:p>
        </p:txBody>
      </p:sp>
      <p:pic>
        <p:nvPicPr>
          <p:cNvPr id="144391" name="Picture 7" descr="E:\miuchi\動画作り\flash\logo\newage_logo2_nolo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488" y="5598368"/>
            <a:ext cx="203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4" name="Picture 2" descr="C:\miuchi\presentation\3_forca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6" y="116632"/>
            <a:ext cx="1439169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サブタイトル 2"/>
          <p:cNvSpPr txBox="1">
            <a:spLocks/>
          </p:cNvSpPr>
          <p:nvPr/>
        </p:nvSpPr>
        <p:spPr>
          <a:xfrm>
            <a:off x="179347" y="3285047"/>
            <a:ext cx="4392488" cy="1440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1" lang="en-US" altLang="ja-JP" sz="18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K.</a:t>
            </a:r>
            <a:r>
              <a:rPr kumimoji="1" lang="ja-JP" altLang="en-US" sz="18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sz="18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Nakamura</a:t>
            </a:r>
            <a:r>
              <a:rPr kumimoji="1" lang="en-US" altLang="ja-JP" sz="1800" b="1" baseline="30000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(2)</a:t>
            </a:r>
            <a:r>
              <a:rPr kumimoji="1" lang="en-US" altLang="ja-JP" sz="18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,</a:t>
            </a:r>
            <a:r>
              <a:rPr kumimoji="1" lang="ja-JP" altLang="en-US" sz="18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sz="18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Y.</a:t>
            </a:r>
            <a:r>
              <a:rPr kumimoji="1" lang="ja-JP" altLang="en-US" sz="18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sz="18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Yamaguchi</a:t>
            </a:r>
            <a:r>
              <a:rPr kumimoji="1" lang="en-US" altLang="ja-JP" sz="1800" b="1" baseline="30000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(1</a:t>
            </a:r>
            <a:r>
              <a:rPr kumimoji="1" lang="en-US" altLang="ja-JP" sz="1800" b="1" baseline="30000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)</a:t>
            </a:r>
            <a:r>
              <a:rPr kumimoji="1" lang="en-US" altLang="ja-JP" sz="1800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, </a:t>
            </a:r>
            <a:r>
              <a:rPr kumimoji="1" lang="en-US" altLang="ja-JP" sz="1800" b="1" dirty="0" err="1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T.Hashimoto</a:t>
            </a:r>
            <a:r>
              <a:rPr kumimoji="1" lang="en-US" altLang="ja-JP" sz="1800" b="1" baseline="30000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(1)</a:t>
            </a:r>
            <a:r>
              <a:rPr kumimoji="1" lang="en-US" altLang="ja-JP" sz="1800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, R.</a:t>
            </a:r>
            <a:r>
              <a:rPr kumimoji="1" lang="ja-JP" altLang="en-US" sz="1800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sz="1800" b="1" dirty="0" err="1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Yakabe</a:t>
            </a:r>
            <a:r>
              <a:rPr kumimoji="1" lang="en-US" altLang="ja-JP" sz="1800" b="1" baseline="30000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(1)</a:t>
            </a:r>
            <a:r>
              <a:rPr kumimoji="1" lang="en-US" altLang="ja-JP" sz="1800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, T.</a:t>
            </a:r>
            <a:r>
              <a:rPr kumimoji="1" lang="ja-JP" altLang="en-US" sz="1800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sz="1800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Ikeda</a:t>
            </a:r>
            <a:r>
              <a:rPr kumimoji="1" lang="en-US" altLang="ja-JP" sz="1800" b="1" baseline="30000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(1)</a:t>
            </a:r>
            <a:r>
              <a:rPr kumimoji="1" lang="en-US" altLang="ja-JP" sz="1800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, </a:t>
            </a:r>
            <a:r>
              <a:rPr kumimoji="1" lang="en-US" altLang="ja-JP" sz="1800" b="1" dirty="0" err="1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R.Taishaku</a:t>
            </a:r>
            <a:r>
              <a:rPr kumimoji="1" lang="en-US" altLang="ja-JP" sz="1800" b="1" baseline="30000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(1</a:t>
            </a:r>
            <a:r>
              <a:rPr kumimoji="1" lang="en-US" altLang="ja-JP" sz="1800" b="1" baseline="30000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)</a:t>
            </a:r>
            <a:br>
              <a:rPr kumimoji="1" lang="en-US" altLang="ja-JP" sz="1800" b="1" baseline="30000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</a:br>
            <a:r>
              <a:rPr kumimoji="1" lang="en-US" altLang="ja-JP" sz="1800" b="1" dirty="0" err="1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T.Tanimori</a:t>
            </a:r>
            <a:r>
              <a:rPr kumimoji="1" lang="en-US" altLang="ja-JP" sz="1800" b="1" baseline="30000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(2)</a:t>
            </a:r>
            <a:r>
              <a:rPr kumimoji="1" lang="en-US" altLang="ja-JP" sz="18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, </a:t>
            </a:r>
            <a:r>
              <a:rPr kumimoji="1" lang="en-US" altLang="ja-JP" sz="1800" b="1" dirty="0" err="1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K.Kubo</a:t>
            </a:r>
            <a:r>
              <a:rPr kumimoji="1" lang="en-US" altLang="ja-JP" sz="1800" b="1" baseline="30000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(2)</a:t>
            </a:r>
            <a:r>
              <a:rPr kumimoji="1" lang="en-US" altLang="ja-JP" sz="18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, </a:t>
            </a:r>
            <a:r>
              <a:rPr kumimoji="1" lang="en-US" altLang="ja-JP" sz="1800" b="1" dirty="0" err="1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A.Takada</a:t>
            </a:r>
            <a:r>
              <a:rPr kumimoji="1" lang="en-US" altLang="ja-JP" sz="1800" b="1" baseline="30000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(2)</a:t>
            </a:r>
            <a:r>
              <a:rPr kumimoji="1" lang="en-US" altLang="ja-JP" sz="18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, </a:t>
            </a:r>
            <a:r>
              <a:rPr kumimoji="1" lang="en-US" altLang="ja-JP" sz="1800" b="1" dirty="0" err="1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H.Nishimura</a:t>
            </a:r>
            <a:r>
              <a:rPr kumimoji="1" lang="en-US" altLang="ja-JP" sz="1800" b="1" baseline="30000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(2)</a:t>
            </a:r>
            <a:r>
              <a:rPr kumimoji="1" lang="en-US" altLang="ja-JP" sz="18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, </a:t>
            </a:r>
            <a:r>
              <a:rPr kumimoji="1" lang="en-US" altLang="ja-JP" sz="1800" b="1" dirty="0" err="1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J.D.Parker</a:t>
            </a:r>
            <a:r>
              <a:rPr kumimoji="1" lang="en-US" altLang="ja-JP" sz="1800" b="1" baseline="30000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(2)</a:t>
            </a:r>
            <a:r>
              <a:rPr kumimoji="1" lang="en-US" altLang="ja-JP" sz="18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, </a:t>
            </a:r>
            <a:r>
              <a:rPr kumimoji="1" lang="en-US" altLang="ja-JP" sz="1800" b="1" dirty="0" err="1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T.Mizumoto</a:t>
            </a:r>
            <a:r>
              <a:rPr kumimoji="1" lang="en-US" altLang="ja-JP" sz="1800" b="1" baseline="30000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(2)</a:t>
            </a:r>
            <a:r>
              <a:rPr kumimoji="1" lang="en-US" altLang="ja-JP" sz="18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, </a:t>
            </a:r>
            <a:r>
              <a:rPr kumimoji="1" lang="en-US" altLang="ja-JP" sz="1800" b="1" dirty="0" err="1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Y.Mizumura</a:t>
            </a:r>
            <a:r>
              <a:rPr kumimoji="1" lang="en-US" altLang="ja-JP" sz="1800" b="1" baseline="30000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(2)</a:t>
            </a:r>
            <a:r>
              <a:rPr kumimoji="1" lang="en-US" altLang="ja-JP" sz="18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, </a:t>
            </a:r>
            <a:r>
              <a:rPr kumimoji="1" lang="en-US" altLang="ja-JP" sz="1800" b="1" dirty="0" err="1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Y.Matsuoka</a:t>
            </a:r>
            <a:r>
              <a:rPr kumimoji="1" lang="en-US" altLang="ja-JP" sz="1800" b="1" baseline="30000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(2)</a:t>
            </a:r>
            <a:r>
              <a:rPr kumimoji="1" lang="en-US" altLang="ja-JP" sz="18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, </a:t>
            </a:r>
            <a:r>
              <a:rPr kumimoji="1" lang="en-US" altLang="ja-JP" sz="1800" b="1" dirty="0" err="1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S.Komura</a:t>
            </a:r>
            <a:r>
              <a:rPr kumimoji="1" lang="en-US" altLang="ja-JP" sz="1800" b="1" baseline="30000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(2)</a:t>
            </a:r>
            <a:r>
              <a:rPr kumimoji="1" lang="en-US" altLang="ja-JP" sz="18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, </a:t>
            </a:r>
            <a:r>
              <a:rPr kumimoji="1" lang="en-US" altLang="ja-JP" sz="1800" b="1" dirty="0" err="1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A.Takeda</a:t>
            </a:r>
            <a:r>
              <a:rPr kumimoji="1" lang="en-US" altLang="ja-JP" sz="1800" b="1" baseline="30000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(3)</a:t>
            </a:r>
            <a:r>
              <a:rPr kumimoji="1" lang="en-US" altLang="ja-JP" sz="18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, </a:t>
            </a:r>
            <a:r>
              <a:rPr kumimoji="1" lang="en-US" altLang="ja-JP" sz="1800" b="1" dirty="0" err="1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H.Sekiya</a:t>
            </a:r>
            <a:r>
              <a:rPr kumimoji="1" lang="en-US" altLang="ja-JP" sz="1800" b="1" baseline="30000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(3)</a:t>
            </a:r>
            <a:r>
              <a:rPr kumimoji="1" lang="en-US" altLang="ja-JP" sz="18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,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251520" y="5157192"/>
            <a:ext cx="2808312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1" lang="en-US" altLang="ja-JP" sz="11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(1) </a:t>
            </a:r>
            <a:r>
              <a:rPr kumimoji="1" lang="en-US" altLang="ja-JP" sz="1100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Kobe </a:t>
            </a:r>
            <a:r>
              <a:rPr kumimoji="1" lang="en-US" altLang="ja-JP" sz="11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university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1" lang="en-US" altLang="ja-JP" sz="11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(2</a:t>
            </a:r>
            <a:r>
              <a:rPr kumimoji="1" lang="en-US" altLang="ja-JP" sz="1100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) Kyoto </a:t>
            </a:r>
            <a:r>
              <a:rPr kumimoji="1" lang="en-US" altLang="ja-JP" sz="11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university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1" lang="en-US" altLang="ja-JP" sz="1100" b="1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(3) ICRR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76" y="116633"/>
            <a:ext cx="1318620" cy="115212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13089"/>
            <a:ext cx="1787079" cy="75627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5239" y="1671668"/>
            <a:ext cx="2425273" cy="1397292"/>
          </a:xfrm>
          <a:prstGeom prst="rect">
            <a:avLst/>
          </a:prstGeom>
        </p:spPr>
      </p:pic>
      <p:sp>
        <p:nvSpPr>
          <p:cNvPr id="12" name="コンテンツ プレースホルダー 2"/>
          <p:cNvSpPr txBox="1">
            <a:spLocks/>
          </p:cNvSpPr>
          <p:nvPr/>
        </p:nvSpPr>
        <p:spPr bwMode="auto">
          <a:xfrm>
            <a:off x="4355976" y="3156452"/>
            <a:ext cx="490688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7"/>
              </a:buBlip>
              <a:defRPr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8"/>
              </a:buBlip>
              <a:defRPr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kern="0" dirty="0" smtClean="0"/>
              <a:t>Contents</a:t>
            </a:r>
          </a:p>
          <a:p>
            <a:pPr marL="457200" lvl="1" indent="0">
              <a:buNone/>
            </a:pPr>
            <a:r>
              <a:rPr kumimoji="1" lang="en-US" altLang="ja-JP" kern="0" dirty="0" smtClean="0"/>
              <a:t>NEWAGE</a:t>
            </a:r>
          </a:p>
          <a:p>
            <a:pPr marL="457200" lvl="1" indent="0">
              <a:buNone/>
            </a:pPr>
            <a:r>
              <a:rPr kumimoji="1" lang="en-US" altLang="ja-JP" kern="0" dirty="0" err="1" smtClean="0"/>
              <a:t>Kamioka</a:t>
            </a:r>
            <a:r>
              <a:rPr kumimoji="1" lang="ja-JP" altLang="en-US" kern="0" dirty="0" smtClean="0"/>
              <a:t> </a:t>
            </a:r>
            <a:r>
              <a:rPr kumimoji="1" lang="en-US" altLang="ja-JP" kern="0" dirty="0" smtClean="0"/>
              <a:t>RUN14</a:t>
            </a:r>
            <a:r>
              <a:rPr kumimoji="1" lang="ja-JP" altLang="en-US" kern="0" dirty="0" smtClean="0"/>
              <a:t> </a:t>
            </a:r>
            <a:r>
              <a:rPr kumimoji="1" lang="en-US" altLang="ja-JP" kern="0" dirty="0" smtClean="0"/>
              <a:t>results</a:t>
            </a:r>
            <a:br>
              <a:rPr kumimoji="1" lang="en-US" altLang="ja-JP" kern="0" dirty="0" smtClean="0"/>
            </a:br>
            <a:r>
              <a:rPr kumimoji="1" lang="ja-JP" altLang="en-US" kern="0" dirty="0" smtClean="0"/>
              <a:t>　</a:t>
            </a:r>
            <a:r>
              <a:rPr kumimoji="1" lang="en-US" altLang="ja-JP" sz="2400" kern="0" dirty="0" smtClean="0">
                <a:solidFill>
                  <a:schemeClr val="tx1"/>
                </a:solidFill>
              </a:rPr>
              <a:t>PTEP</a:t>
            </a:r>
            <a:r>
              <a:rPr lang="en-US" altLang="ja-JP" sz="2400" kern="0" dirty="0" smtClean="0"/>
              <a:t> </a:t>
            </a:r>
            <a:r>
              <a:rPr lang="en-US" altLang="ja-JP" sz="2400" kern="0" dirty="0" smtClean="0">
                <a:solidFill>
                  <a:schemeClr val="tx1"/>
                </a:solidFill>
              </a:rPr>
              <a:t>(2015) 043F01s</a:t>
            </a:r>
            <a:endParaRPr kumimoji="1" lang="en-US" altLang="ja-JP" sz="2400" kern="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kumimoji="1" lang="en-US" altLang="ja-JP" kern="0" dirty="0" smtClean="0"/>
              <a:t>R&amp;D</a:t>
            </a:r>
            <a:r>
              <a:rPr kumimoji="1" lang="ja-JP" altLang="en-US" kern="0" dirty="0" smtClean="0"/>
              <a:t> </a:t>
            </a:r>
            <a:r>
              <a:rPr kumimoji="1" lang="en-US" altLang="ja-JP" kern="0" dirty="0" smtClean="0"/>
              <a:t>status</a:t>
            </a:r>
            <a:endParaRPr kumimoji="1" lang="ja-JP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3034" t="10719" r="28982" b="45265"/>
          <a:stretch/>
        </p:blipFill>
        <p:spPr bwMode="auto">
          <a:xfrm>
            <a:off x="3335736" y="3888432"/>
            <a:ext cx="5808264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1" name="直線矢印コネクタ 110"/>
          <p:cNvCxnSpPr/>
          <p:nvPr/>
        </p:nvCxnSpPr>
        <p:spPr>
          <a:xfrm>
            <a:off x="4427984" y="5373216"/>
            <a:ext cx="0" cy="936104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テキスト ボックス 111"/>
          <p:cNvSpPr txBox="1"/>
          <p:nvPr/>
        </p:nvSpPr>
        <p:spPr>
          <a:xfrm rot="16200000">
            <a:off x="3214566" y="5148746"/>
            <a:ext cx="1797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 smtClean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rPr>
              <a:t>TOT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 smtClean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rPr>
              <a:t>(time-over-threshold)</a:t>
            </a:r>
            <a:endParaRPr kumimoji="1" lang="ja-JP" altLang="en-US" sz="1400" b="1" dirty="0">
              <a:solidFill>
                <a:srgbClr val="00B05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 bwMode="auto">
          <a:xfrm>
            <a:off x="35496" y="10706"/>
            <a:ext cx="8858374" cy="356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defRPr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Blip>
                <a:blip r:embed="rId4"/>
              </a:buBlip>
              <a:defRPr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99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tabLst/>
              <a:defRPr/>
            </a:pPr>
            <a:r>
              <a:rPr kumimoji="1" lang="en-US" altLang="ja-JP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NEWAGE-0.3b’</a:t>
            </a:r>
            <a:r>
              <a:rPr kumimoji="1" lang="en-US" altLang="ja-JP" sz="3200" b="1" i="0" u="none" strike="noStrike" kern="0" cap="none" spc="0" normalizeH="0" noProof="0" dirty="0" smtClean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 </a:t>
            </a:r>
            <a:r>
              <a:rPr kumimoji="1" lang="en-US" altLang="ja-JP" kern="0" noProof="0" dirty="0" smtClean="0">
                <a:solidFill>
                  <a:srgbClr val="99FF99"/>
                </a:solidFill>
                <a:latin typeface="Arial"/>
                <a:ea typeface="HG丸ｺﾞｼｯｸM-PRO"/>
                <a:cs typeface="Arial"/>
              </a:rPr>
              <a:t>data</a:t>
            </a:r>
            <a:endParaRPr kumimoji="1" lang="en-US" altLang="ja-JP" sz="3200" b="1" i="0" u="none" strike="noStrike" kern="0" cap="none" spc="0" normalizeH="0" baseline="0" noProof="0" dirty="0" smtClean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Arial"/>
              <a:ea typeface="HG丸ｺﾞｼｯｸM-PRO"/>
              <a:cs typeface="Arial"/>
            </a:endParaRPr>
          </a:p>
          <a:p>
            <a:pPr lvl="1">
              <a:buClr>
                <a:srgbClr val="99FF99"/>
              </a:buClr>
            </a:pPr>
            <a:r>
              <a:rPr kumimoji="1" lang="en-US" altLang="ja-JP" kern="0" dirty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TOT of every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strip </a:t>
            </a:r>
            <a:r>
              <a:rPr kumimoji="1" lang="en-US" altLang="ja-JP" kern="0" dirty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by FPGA (clock 100MHz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)</a:t>
            </a:r>
          </a:p>
          <a:p>
            <a:pPr marL="457200" lvl="1" indent="0">
              <a:buClr>
                <a:srgbClr val="99FF99"/>
              </a:buClr>
              <a:buNone/>
            </a:pPr>
            <a:r>
              <a:rPr kumimoji="1" lang="en-US" altLang="ja-JP" kern="0" baseline="3000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   </a:t>
            </a:r>
            <a:r>
              <a:rPr kumimoji="1" lang="ja-JP" altLang="en-US" kern="0" dirty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　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　</a:t>
            </a:r>
            <a:r>
              <a:rPr kumimoji="1" lang="ja-JP" altLang="en-US" kern="0" dirty="0" smtClean="0">
                <a:solidFill>
                  <a:schemeClr val="bg1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⇒</a:t>
            </a:r>
            <a:r>
              <a:rPr kumimoji="1" lang="en-US" altLang="ja-JP" kern="0" dirty="0" smtClean="0">
                <a:solidFill>
                  <a:schemeClr val="bg1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3D tracks, </a:t>
            </a:r>
            <a:r>
              <a:rPr kumimoji="1" lang="en-US" altLang="ja-JP" kern="0" dirty="0" err="1" smtClean="0">
                <a:solidFill>
                  <a:schemeClr val="bg1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headtails</a:t>
            </a:r>
            <a:r>
              <a:rPr kumimoji="1" lang="en-US" altLang="ja-JP" kern="0" dirty="0" smtClean="0">
                <a:solidFill>
                  <a:schemeClr val="bg1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in X,Y </a:t>
            </a:r>
            <a:endParaRPr kumimoji="1" lang="en-US" altLang="ja-JP" kern="0" baseline="30000" dirty="0">
              <a:solidFill>
                <a:srgbClr val="FFFF99"/>
              </a:solidFill>
              <a:latin typeface="Arial" panose="020B0604020202020204" pitchFamily="34" charset="0"/>
              <a:ea typeface="HG丸ｺﾞｼｯｸM-PRO"/>
              <a:cs typeface="Arial" panose="020B0604020202020204" pitchFamily="34" charset="0"/>
            </a:endParaRPr>
          </a:p>
          <a:p>
            <a:pPr marL="457200" lvl="1" indent="0">
              <a:buClr>
                <a:srgbClr val="99FF99"/>
              </a:buClr>
              <a:buNone/>
            </a:pP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　　　　　　　　　　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+</a:t>
            </a:r>
          </a:p>
          <a:p>
            <a:pPr lvl="1">
              <a:buClr>
                <a:srgbClr val="99FF99"/>
              </a:buClr>
            </a:pP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Summed waveforms by FADC (100MHz)</a:t>
            </a:r>
            <a:r>
              <a:rPr kumimoji="1" lang="en-US" altLang="ja-JP" kern="0" baseline="30000" dirty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ja-JP" altLang="en-US" kern="0" dirty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　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/>
            </a:r>
            <a:b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</a:br>
            <a:r>
              <a:rPr kumimoji="1" lang="ja-JP" altLang="en-US" kern="0" dirty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　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　</a:t>
            </a:r>
            <a:r>
              <a:rPr kumimoji="1" lang="ja-JP" altLang="en-US" kern="0" dirty="0" smtClean="0">
                <a:solidFill>
                  <a:schemeClr val="bg1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⇒</a:t>
            </a:r>
            <a:r>
              <a:rPr kumimoji="1" lang="en-US" altLang="ja-JP" kern="0" dirty="0" smtClean="0">
                <a:solidFill>
                  <a:schemeClr val="bg1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energy, </a:t>
            </a:r>
            <a:r>
              <a:rPr kumimoji="1" lang="en-US" altLang="ja-JP" kern="0" dirty="0" err="1">
                <a:solidFill>
                  <a:schemeClr val="bg1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headtails</a:t>
            </a:r>
            <a:r>
              <a:rPr kumimoji="1" lang="en-US" altLang="ja-JP" kern="0" dirty="0">
                <a:solidFill>
                  <a:schemeClr val="bg1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in </a:t>
            </a:r>
            <a:r>
              <a:rPr kumimoji="1" lang="en-US" altLang="ja-JP" kern="0" dirty="0" smtClean="0">
                <a:solidFill>
                  <a:schemeClr val="bg1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Z </a:t>
            </a:r>
            <a:endParaRPr kumimoji="1" lang="en-US" altLang="ja-JP" kern="0" dirty="0" smtClean="0">
              <a:solidFill>
                <a:srgbClr val="FFFF99"/>
              </a:solidFill>
              <a:latin typeface="Arial" panose="020B0604020202020204" pitchFamily="34" charset="0"/>
              <a:ea typeface="HG丸ｺﾞｼｯｸM-PRO"/>
              <a:cs typeface="Arial" panose="020B0604020202020204" pitchFamily="34" charset="0"/>
            </a:endParaRPr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 bwMode="auto">
          <a:xfrm>
            <a:off x="2483768" y="2708920"/>
            <a:ext cx="676875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defRPr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Blip>
                <a:blip r:embed="rId4"/>
              </a:buBlip>
              <a:defRPr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99"/>
              </a:buClr>
              <a:buSzPct val="75000"/>
              <a:buNone/>
              <a:tabLst/>
              <a:defRPr/>
            </a:pP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/>
            </a:r>
            <a:b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</a:br>
            <a:r>
              <a:rPr kumimoji="1" lang="ja-JP" altLang="en-US" kern="0" dirty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　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　</a:t>
            </a:r>
            <a:r>
              <a:rPr kumimoji="1" lang="en-US" altLang="ja-JP" kern="0" dirty="0" smtClean="0">
                <a:solidFill>
                  <a:schemeClr val="bg1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combined</a:t>
            </a:r>
            <a:r>
              <a:rPr kumimoji="1" lang="ja-JP" altLang="en-US" kern="0" dirty="0" smtClean="0">
                <a:solidFill>
                  <a:schemeClr val="bg1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⇒ </a:t>
            </a:r>
            <a:r>
              <a:rPr kumimoji="1" lang="en-US" altLang="ja-JP" kern="0" dirty="0" smtClean="0">
                <a:solidFill>
                  <a:schemeClr val="bg1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PID,</a:t>
            </a:r>
            <a:r>
              <a:rPr kumimoji="1" lang="ja-JP" altLang="en-US" kern="0" dirty="0" smtClean="0">
                <a:solidFill>
                  <a:schemeClr val="bg1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chemeClr val="bg1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absolute</a:t>
            </a:r>
            <a:r>
              <a:rPr kumimoji="1" lang="ja-JP" altLang="en-US" kern="0" dirty="0" smtClean="0">
                <a:solidFill>
                  <a:schemeClr val="bg1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chemeClr val="bg1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z</a:t>
            </a:r>
            <a:r>
              <a:rPr kumimoji="1" lang="ja-JP" altLang="en-US" kern="0" dirty="0" smtClean="0">
                <a:solidFill>
                  <a:schemeClr val="bg1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endParaRPr kumimoji="1" lang="en-US" altLang="ja-JP" kern="0" dirty="0" smtClean="0">
              <a:solidFill>
                <a:srgbClr val="FFFF99"/>
              </a:solidFill>
              <a:latin typeface="Arial" panose="020B0604020202020204" pitchFamily="34" charset="0"/>
              <a:ea typeface="HG丸ｺﾞｼｯｸM-PRO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436096" y="5580529"/>
            <a:ext cx="172819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kern="12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  <a:cs typeface="+mn-cs"/>
              </a:rPr>
              <a:t>“raw</a:t>
            </a:r>
            <a:r>
              <a:rPr kumimoji="1" lang="ja-JP" altLang="en-US" sz="1600" kern="12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  <a:cs typeface="+mn-cs"/>
              </a:rPr>
              <a:t> </a:t>
            </a:r>
            <a:r>
              <a:rPr kumimoji="1" lang="en-US" altLang="ja-JP" sz="1600" kern="12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  <a:cs typeface="+mn-cs"/>
              </a:rPr>
              <a:t>track</a:t>
            </a:r>
            <a:r>
              <a:rPr kumimoji="1" lang="ja-JP" altLang="en-US" sz="1600" kern="12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  <a:cs typeface="+mn-cs"/>
              </a:rPr>
              <a:t> </a:t>
            </a:r>
            <a:r>
              <a:rPr kumimoji="1" lang="en-US" altLang="ja-JP" sz="1600" kern="12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  <a:cs typeface="+mn-cs"/>
              </a:rPr>
              <a:t>data”</a:t>
            </a:r>
            <a:r>
              <a:rPr kumimoji="1" lang="ja-JP" altLang="en-US" sz="1600" kern="12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  <a:cs typeface="+mn-cs"/>
              </a:rPr>
              <a:t> </a:t>
            </a:r>
            <a:r>
              <a:rPr kumimoji="1" lang="en-US" altLang="ja-JP" sz="1600" kern="12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  <a:cs typeface="+mn-cs"/>
              </a:rPr>
              <a:t>sample</a:t>
            </a:r>
            <a:endParaRPr kumimoji="1" lang="ja-JP" altLang="en-US" sz="1600" kern="1200" dirty="0">
              <a:solidFill>
                <a:schemeClr val="bg1"/>
              </a:solidFill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70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2"/>
          <p:cNvSpPr txBox="1">
            <a:spLocks/>
          </p:cNvSpPr>
          <p:nvPr/>
        </p:nvSpPr>
        <p:spPr bwMode="auto">
          <a:xfrm>
            <a:off x="35496" y="298738"/>
            <a:ext cx="9793088" cy="356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Blip>
                <a:blip r:embed="rId2"/>
              </a:buBlip>
              <a:defRPr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defRPr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99"/>
              </a:buClr>
              <a:buSzPct val="75000"/>
              <a:buFont typeface="Wingdings" panose="05000000000000000000" pitchFamily="2" charset="2"/>
              <a:buBlip>
                <a:blip r:embed="rId2"/>
              </a:buBlip>
              <a:tabLst/>
              <a:defRPr/>
            </a:pPr>
            <a:r>
              <a:rPr kumimoji="1" lang="en-US" altLang="ja-JP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NEWAGE-0.3b’</a:t>
            </a:r>
            <a:r>
              <a:rPr kumimoji="1" lang="en-US" altLang="ja-JP" sz="3200" b="1" i="0" u="none" strike="noStrike" kern="0" cap="none" spc="0" normalizeH="0" noProof="0" dirty="0" smtClean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 </a:t>
            </a:r>
            <a:r>
              <a:rPr kumimoji="1" lang="en-US" altLang="ja-JP" kern="0" dirty="0">
                <a:solidFill>
                  <a:srgbClr val="99FF99"/>
                </a:solidFill>
                <a:latin typeface="Arial"/>
                <a:ea typeface="HG丸ｺﾞｼｯｸM-PRO"/>
                <a:cs typeface="Arial"/>
              </a:rPr>
              <a:t>performance</a:t>
            </a:r>
            <a:endParaRPr kumimoji="1" lang="en-US" altLang="ja-JP" sz="3200" b="1" i="0" u="none" strike="noStrike" kern="0" cap="none" spc="0" normalizeH="0" baseline="0" noProof="0" dirty="0" smtClean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Arial"/>
              <a:ea typeface="HG丸ｺﾞｼｯｸM-PRO"/>
              <a:cs typeface="Arial"/>
            </a:endParaRPr>
          </a:p>
          <a:p>
            <a:pPr lvl="1">
              <a:buClr>
                <a:srgbClr val="99FF99"/>
              </a:buClr>
            </a:pP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Energy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threshold: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50keV</a:t>
            </a:r>
          </a:p>
          <a:p>
            <a:pPr lvl="1">
              <a:buClr>
                <a:srgbClr val="99FF99"/>
              </a:buClr>
            </a:pP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Energy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resolution: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/>
            </a:r>
            <a:b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</a:b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20%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(dominated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by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gain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non-uniformity)</a:t>
            </a:r>
          </a:p>
          <a:p>
            <a:pPr lvl="1">
              <a:buClr>
                <a:srgbClr val="99FF99"/>
              </a:buClr>
            </a:pP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Nuclear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track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d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etection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efficiency: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40%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@50keVee</a:t>
            </a:r>
          </a:p>
          <a:p>
            <a:pPr lvl="1">
              <a:buClr>
                <a:srgbClr val="99FF99"/>
              </a:buClr>
            </a:pP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Gamma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rejection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2.5E-5@50keVee</a:t>
            </a:r>
            <a:endParaRPr kumimoji="1" lang="en-US" altLang="ja-JP" kern="0" dirty="0">
              <a:solidFill>
                <a:srgbClr val="FFFF99"/>
              </a:solidFill>
              <a:latin typeface="Arial" panose="020B0604020202020204" pitchFamily="34" charset="0"/>
              <a:ea typeface="HG丸ｺﾞｼｯｸM-PRO"/>
              <a:cs typeface="Arial" panose="020B0604020202020204" pitchFamily="34" charset="0"/>
            </a:endParaRPr>
          </a:p>
          <a:p>
            <a:pPr lvl="1">
              <a:buClr>
                <a:srgbClr val="99FF99"/>
              </a:buClr>
            </a:pP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angular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resolution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40°@5</a:t>
            </a:r>
            <a:r>
              <a:rPr kumimoji="1" lang="en-US" altLang="ja-JP" kern="0" dirty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0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keVee</a:t>
            </a:r>
            <a:r>
              <a:rPr kumimoji="1" lang="ja-JP" altLang="en-US" kern="0" dirty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　</a:t>
            </a:r>
            <a:endParaRPr kumimoji="1" lang="en-US" altLang="ja-JP" kern="0" dirty="0" smtClean="0">
              <a:solidFill>
                <a:srgbClr val="FFFF99"/>
              </a:solidFill>
              <a:latin typeface="Arial" panose="020B0604020202020204" pitchFamily="34" charset="0"/>
              <a:ea typeface="HG丸ｺﾞｼｯｸM-PRO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90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10557" t="17477" r="4805" b="16392"/>
          <a:stretch>
            <a:fillRect/>
          </a:stretch>
        </p:blipFill>
        <p:spPr bwMode="auto">
          <a:xfrm>
            <a:off x="-1692696" y="2066465"/>
            <a:ext cx="6264696" cy="371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コンテンツ プレースホルダー 2"/>
          <p:cNvSpPr txBox="1">
            <a:spLocks/>
          </p:cNvSpPr>
          <p:nvPr/>
        </p:nvSpPr>
        <p:spPr bwMode="auto">
          <a:xfrm>
            <a:off x="35496" y="10706"/>
            <a:ext cx="8928992" cy="243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defRPr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Blip>
                <a:blip r:embed="rId4"/>
              </a:buBlip>
              <a:defRPr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99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tabLst/>
              <a:defRPr/>
            </a:pPr>
            <a:r>
              <a:rPr kumimoji="1" lang="en-US" altLang="ja-JP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NEWAGE-0.3b’</a:t>
            </a:r>
            <a:r>
              <a:rPr kumimoji="1" lang="en-US" altLang="ja-JP" sz="3200" b="1" i="0" u="none" strike="noStrike" kern="0" cap="none" spc="0" normalizeH="0" noProof="0" dirty="0" smtClean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 </a:t>
            </a:r>
            <a:r>
              <a:rPr kumimoji="1" lang="en-US" altLang="ja-JP" kern="0" dirty="0" smtClean="0">
                <a:solidFill>
                  <a:srgbClr val="99FF99"/>
                </a:solidFill>
                <a:latin typeface="Arial"/>
                <a:ea typeface="HG丸ｺﾞｼｯｸM-PRO"/>
                <a:cs typeface="Arial"/>
              </a:rPr>
              <a:t>:</a:t>
            </a:r>
            <a:r>
              <a:rPr kumimoji="1" lang="ja-JP" altLang="en-US" kern="0" dirty="0" smtClean="0">
                <a:solidFill>
                  <a:srgbClr val="99FF99"/>
                </a:solidFill>
                <a:latin typeface="Arial"/>
                <a:ea typeface="HG丸ｺﾞｼｯｸM-PRO"/>
                <a:cs typeface="Arial"/>
              </a:rPr>
              <a:t> </a:t>
            </a:r>
            <a:r>
              <a:rPr kumimoji="1" lang="en-US" altLang="ja-JP" kern="0" dirty="0" smtClean="0">
                <a:solidFill>
                  <a:srgbClr val="99FF99"/>
                </a:solidFill>
                <a:latin typeface="Arial"/>
                <a:ea typeface="HG丸ｺﾞｼｯｸM-PRO"/>
                <a:cs typeface="Arial"/>
              </a:rPr>
              <a:t>calibration</a:t>
            </a:r>
            <a:endParaRPr kumimoji="1" lang="en-US" altLang="ja-JP" sz="3200" b="1" i="0" u="none" strike="noStrike" kern="0" cap="none" spc="0" normalizeH="0" baseline="0" noProof="0" dirty="0" smtClean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Arial"/>
              <a:ea typeface="HG丸ｺﾞｼｯｸM-PRO"/>
              <a:cs typeface="Arial"/>
            </a:endParaRPr>
          </a:p>
          <a:p>
            <a:pPr lvl="1">
              <a:buClr>
                <a:srgbClr val="99FF99"/>
              </a:buClr>
            </a:pP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α’</a:t>
            </a:r>
            <a:r>
              <a:rPr kumimoji="1" lang="en-US" altLang="ja-JP" kern="0" dirty="0" err="1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sfrom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baseline="3000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10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B(n,α)</a:t>
            </a:r>
            <a:r>
              <a:rPr kumimoji="1" lang="en-US" altLang="ja-JP" kern="0" baseline="3000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7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Li</a:t>
            </a:r>
            <a:r>
              <a:rPr kumimoji="1" lang="ja-JP" altLang="en-US" kern="0" baseline="3000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reaction</a:t>
            </a:r>
          </a:p>
          <a:p>
            <a:pPr lvl="1">
              <a:buClr>
                <a:srgbClr val="99FF99"/>
              </a:buClr>
            </a:pP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10B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plate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stays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in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the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TCP</a:t>
            </a:r>
          </a:p>
          <a:p>
            <a:pPr lvl="1">
              <a:buClr>
                <a:srgbClr val="99FF99"/>
              </a:buClr>
            </a:pP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irradiated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with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thermalized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neutrons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　</a:t>
            </a:r>
            <a:endParaRPr kumimoji="1" lang="en-US" altLang="ja-JP" kern="0" dirty="0" smtClean="0">
              <a:solidFill>
                <a:srgbClr val="FFFF99"/>
              </a:solidFill>
              <a:latin typeface="Arial" panose="020B0604020202020204" pitchFamily="34" charset="0"/>
              <a:ea typeface="HG丸ｺﾞｼｯｸM-PRO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 l="16981" t="30486" r="16037" b="17477"/>
          <a:stretch>
            <a:fillRect/>
          </a:stretch>
        </p:blipFill>
        <p:spPr bwMode="auto">
          <a:xfrm>
            <a:off x="4283972" y="2276872"/>
            <a:ext cx="4680516" cy="316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/>
          <a:srcRect l="25471" t="33738" r="23584" b="57589"/>
          <a:stretch>
            <a:fillRect/>
          </a:stretch>
        </p:blipFill>
        <p:spPr bwMode="auto">
          <a:xfrm>
            <a:off x="4283972" y="5373216"/>
            <a:ext cx="4680520" cy="69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正方形/長方形 5"/>
          <p:cNvSpPr/>
          <p:nvPr/>
        </p:nvSpPr>
        <p:spPr>
          <a:xfrm>
            <a:off x="7236300" y="4293096"/>
            <a:ext cx="1445183" cy="2963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b="1" dirty="0" smtClean="0">
                <a:solidFill>
                  <a:prstClr val="white"/>
                </a:solidFill>
              </a:rPr>
              <a:t>10B</a:t>
            </a:r>
            <a:r>
              <a:rPr kumimoji="1" lang="ja-JP" altLang="en-US" sz="1800" b="1" dirty="0" smtClean="0">
                <a:solidFill>
                  <a:prstClr val="white"/>
                </a:solidFill>
              </a:rPr>
              <a:t> </a:t>
            </a:r>
            <a:r>
              <a:rPr kumimoji="1" lang="en-US" altLang="ja-JP" sz="1800" b="1" dirty="0" smtClean="0">
                <a:solidFill>
                  <a:prstClr val="white"/>
                </a:solidFill>
              </a:rPr>
              <a:t>cal</a:t>
            </a:r>
            <a:endParaRPr kumimoji="1" lang="ja-JP" altLang="en-US" sz="1800" b="1" dirty="0">
              <a:solidFill>
                <a:prstClr val="white"/>
              </a:solidFill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 bwMode="auto">
          <a:xfrm>
            <a:off x="1403648" y="6165304"/>
            <a:ext cx="892899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defRPr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Blip>
                <a:blip r:embed="rId4"/>
              </a:buBlip>
              <a:defRPr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99FF99"/>
              </a:buClr>
            </a:pP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linearity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check: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1.5MeV+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5.9keV,</a:t>
            </a:r>
            <a:r>
              <a:rPr kumimoji="1" lang="ja-JP" altLang="en-US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 panose="020B0604020202020204" pitchFamily="34" charset="0"/>
                <a:ea typeface="HG丸ｺﾞｼｯｸM-PRO"/>
                <a:cs typeface="Arial" panose="020B0604020202020204" pitchFamily="34" charset="0"/>
              </a:rPr>
              <a:t>6MeV</a:t>
            </a:r>
          </a:p>
        </p:txBody>
      </p:sp>
    </p:spTree>
    <p:extLst>
      <p:ext uri="{BB962C8B-B14F-4D97-AF65-F5344CB8AC3E}">
        <p14:creationId xmlns:p14="http://schemas.microsoft.com/office/powerpoint/2010/main" val="365702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　</a:t>
            </a:r>
            <a:r>
              <a:rPr lang="en-US" altLang="ja-JP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Event selection 1</a:t>
            </a:r>
            <a:endParaRPr kumimoji="1" lang="ja-JP" alt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043608" y="1124744"/>
            <a:ext cx="6120680" cy="46166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b="1" i="1" u="sng" dirty="0" smtClean="0">
                <a:solidFill>
                  <a:srgbClr val="00FF00"/>
                </a:solidFill>
                <a:latin typeface="Calibri"/>
                <a:ea typeface="ＭＳ Ｐゴシック" panose="020B0600070205080204" pitchFamily="50" charset="-128"/>
              </a:rPr>
              <a:t>length-cut 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(conventional gamma-ray cut)</a:t>
            </a:r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 cstate="print"/>
          <a:srcRect l="19266" t="27234" r="8278" b="25065"/>
          <a:stretch>
            <a:fillRect/>
          </a:stretch>
        </p:blipFill>
        <p:spPr bwMode="auto">
          <a:xfrm>
            <a:off x="4932040" y="3779627"/>
            <a:ext cx="421196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直線コネクタ 20"/>
          <p:cNvCxnSpPr/>
          <p:nvPr/>
        </p:nvCxnSpPr>
        <p:spPr>
          <a:xfrm flipV="1">
            <a:off x="5364088" y="5075771"/>
            <a:ext cx="3528392" cy="864096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5830044" y="3880210"/>
            <a:ext cx="0" cy="2304256"/>
          </a:xfrm>
          <a:prstGeom prst="line">
            <a:avLst/>
          </a:prstGeom>
          <a:ln w="38100">
            <a:solidFill>
              <a:srgbClr val="00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8316416" y="5219787"/>
            <a:ext cx="0" cy="36004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 l="7823" t="20729" r="5906" b="45663"/>
          <a:stretch>
            <a:fillRect/>
          </a:stretch>
        </p:blipFill>
        <p:spPr bwMode="auto">
          <a:xfrm>
            <a:off x="0" y="3491595"/>
            <a:ext cx="4860032" cy="167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 cstate="print"/>
          <a:srcRect l="7823" t="33738" r="6865" b="33738"/>
          <a:stretch>
            <a:fillRect/>
          </a:stretch>
        </p:blipFill>
        <p:spPr bwMode="auto">
          <a:xfrm>
            <a:off x="0" y="5219787"/>
            <a:ext cx="4860032" cy="16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直線矢印コネクタ 17"/>
          <p:cNvCxnSpPr/>
          <p:nvPr/>
        </p:nvCxnSpPr>
        <p:spPr>
          <a:xfrm>
            <a:off x="4139952" y="3995651"/>
            <a:ext cx="2160240" cy="18722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4211960" y="3995651"/>
            <a:ext cx="1944216" cy="172819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円/楕円 25"/>
          <p:cNvSpPr/>
          <p:nvPr/>
        </p:nvSpPr>
        <p:spPr>
          <a:xfrm>
            <a:off x="7884368" y="4139667"/>
            <a:ext cx="144016" cy="144016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>
              <a:solidFill>
                <a:prstClr val="white"/>
              </a:solidFill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7884368" y="4427699"/>
            <a:ext cx="144016" cy="144016"/>
          </a:xfrm>
          <a:prstGeom prst="ellipse">
            <a:avLst/>
          </a:prstGeom>
          <a:solidFill>
            <a:srgbClr val="0000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>
              <a:solidFill>
                <a:prstClr val="white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7308304" y="3851635"/>
            <a:ext cx="1584176" cy="21602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 smtClean="0">
                <a:solidFill>
                  <a:prstClr val="white"/>
                </a:solidFill>
              </a:rPr>
              <a:t>energy</a:t>
            </a:r>
            <a:r>
              <a:rPr kumimoji="1" lang="ja-JP" altLang="en-US" sz="1400" b="1" dirty="0" smtClean="0">
                <a:solidFill>
                  <a:prstClr val="white"/>
                </a:solidFill>
              </a:rPr>
              <a:t> </a:t>
            </a:r>
            <a:r>
              <a:rPr kumimoji="1" lang="en-US" altLang="ja-JP" sz="1400" b="1" dirty="0" err="1" smtClean="0">
                <a:solidFill>
                  <a:prstClr val="white"/>
                </a:solidFill>
              </a:rPr>
              <a:t>vs</a:t>
            </a:r>
            <a:r>
              <a:rPr kumimoji="1" lang="en-US" altLang="ja-JP" sz="1400" b="1" dirty="0" smtClean="0">
                <a:solidFill>
                  <a:prstClr val="white"/>
                </a:solidFill>
              </a:rPr>
              <a:t> length</a:t>
            </a: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323528" y="5507819"/>
            <a:ext cx="648072" cy="1008112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158938" y="6011875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b="1" dirty="0" smtClean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rPr>
              <a:t>long</a:t>
            </a:r>
            <a:endParaRPr kumimoji="1" lang="ja-JP" altLang="en-US" sz="1800" b="1" dirty="0">
              <a:solidFill>
                <a:srgbClr val="00B05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34" name="直線矢印コネクタ 33"/>
          <p:cNvCxnSpPr/>
          <p:nvPr/>
        </p:nvCxnSpPr>
        <p:spPr>
          <a:xfrm>
            <a:off x="755576" y="4427699"/>
            <a:ext cx="216024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539552" y="449970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b="1" dirty="0" smtClean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rPr>
              <a:t>short</a:t>
            </a:r>
            <a:endParaRPr kumimoji="1" lang="ja-JP" altLang="en-US" sz="1800" b="1" dirty="0">
              <a:solidFill>
                <a:srgbClr val="00B05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691680" y="1772816"/>
            <a:ext cx="5256584" cy="83099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dirty="0" err="1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dE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/</a:t>
            </a:r>
            <a:r>
              <a:rPr kumimoji="1" lang="en-US" altLang="ja-JP" dirty="0" err="1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dx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: nuclear (</a:t>
            </a:r>
            <a:r>
              <a:rPr kumimoji="1" lang="en-US" altLang="ja-JP" baseline="30000" dirty="0" smtClean="0">
                <a:solidFill>
                  <a:srgbClr val="FF99FF"/>
                </a:solidFill>
                <a:latin typeface="Calibri"/>
                <a:ea typeface="ＭＳ Ｐゴシック" panose="020B0600070205080204" pitchFamily="50" charset="-128"/>
              </a:rPr>
              <a:t>252</a:t>
            </a:r>
            <a:r>
              <a:rPr kumimoji="1" lang="en-US" altLang="ja-JP" dirty="0" smtClean="0">
                <a:solidFill>
                  <a:srgbClr val="FF99FF"/>
                </a:solidFill>
                <a:latin typeface="Calibri"/>
                <a:ea typeface="ＭＳ Ｐゴシック" panose="020B0600070205080204" pitchFamily="50" charset="-128"/>
              </a:rPr>
              <a:t>Cf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) &gt; electron (</a:t>
            </a:r>
            <a:r>
              <a:rPr kumimoji="1" lang="en-US" altLang="ja-JP" baseline="30000" dirty="0" smtClean="0">
                <a:solidFill>
                  <a:srgbClr val="00FFFF"/>
                </a:solidFill>
                <a:latin typeface="Calibri"/>
                <a:ea typeface="ＭＳ Ｐゴシック" panose="020B0600070205080204" pitchFamily="50" charset="-128"/>
              </a:rPr>
              <a:t>137</a:t>
            </a:r>
            <a:r>
              <a:rPr kumimoji="1" lang="en-US" altLang="ja-JP" dirty="0" smtClean="0">
                <a:solidFill>
                  <a:srgbClr val="00FFFF"/>
                </a:solidFill>
                <a:latin typeface="Calibri"/>
                <a:ea typeface="ＭＳ Ｐゴシック" panose="020B0600070205080204" pitchFamily="50" charset="-128"/>
              </a:rPr>
              <a:t>Cs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track length : electron &gt; nuclear</a:t>
            </a:r>
          </a:p>
        </p:txBody>
      </p:sp>
    </p:spTree>
    <p:extLst>
      <p:ext uri="{BB962C8B-B14F-4D97-AF65-F5344CB8AC3E}">
        <p14:creationId xmlns:p14="http://schemas.microsoft.com/office/powerpoint/2010/main" val="1475034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　</a:t>
            </a:r>
            <a:r>
              <a:rPr lang="en-US" altLang="ja-JP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Event selection 2</a:t>
            </a:r>
            <a:endParaRPr kumimoji="1" lang="ja-JP" alt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43608" y="1700808"/>
            <a:ext cx="6912768" cy="83099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Nuclear (</a:t>
            </a:r>
            <a:r>
              <a:rPr kumimoji="1" lang="en-US" altLang="ja-JP" baseline="30000" dirty="0" smtClean="0">
                <a:solidFill>
                  <a:srgbClr val="FF99FF"/>
                </a:solidFill>
                <a:latin typeface="Calibri"/>
                <a:ea typeface="ＭＳ Ｐゴシック" panose="020B0600070205080204" pitchFamily="50" charset="-128"/>
              </a:rPr>
              <a:t>252</a:t>
            </a:r>
            <a:r>
              <a:rPr kumimoji="1" lang="en-US" altLang="ja-JP" dirty="0" smtClean="0">
                <a:solidFill>
                  <a:srgbClr val="FF99FF"/>
                </a:solidFill>
                <a:latin typeface="Calibri"/>
                <a:ea typeface="ＭＳ Ｐゴシック" panose="020B0600070205080204" pitchFamily="50" charset="-128"/>
              </a:rPr>
              <a:t>Cf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)</a:t>
            </a: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：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TOT-sum is proportional to energy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Electron (</a:t>
            </a:r>
            <a:r>
              <a:rPr kumimoji="1" lang="en-US" altLang="ja-JP" baseline="30000" dirty="0" smtClean="0">
                <a:solidFill>
                  <a:srgbClr val="66FFFF"/>
                </a:solidFill>
                <a:latin typeface="Calibri"/>
                <a:ea typeface="ＭＳ Ｐゴシック" panose="020B0600070205080204" pitchFamily="50" charset="-128"/>
              </a:rPr>
              <a:t>137</a:t>
            </a:r>
            <a:r>
              <a:rPr kumimoji="1" lang="en-US" altLang="ja-JP" dirty="0" smtClean="0">
                <a:solidFill>
                  <a:srgbClr val="66FFFF"/>
                </a:solidFill>
                <a:latin typeface="Calibri"/>
                <a:ea typeface="ＭＳ Ｐゴシック" panose="020B0600070205080204" pitchFamily="50" charset="-128"/>
              </a:rPr>
              <a:t>Cs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)</a:t>
            </a: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：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scratched track (small </a:t>
            </a:r>
            <a:r>
              <a:rPr kumimoji="1" lang="en-US" altLang="ja-JP" dirty="0" err="1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dE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/</a:t>
            </a:r>
            <a:r>
              <a:rPr kumimoji="1" lang="en-US" altLang="ja-JP" dirty="0" err="1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dx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)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55576" y="1052736"/>
            <a:ext cx="4752528" cy="46166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b="1" i="1" u="sng" dirty="0" smtClean="0">
                <a:solidFill>
                  <a:srgbClr val="00FF00"/>
                </a:solidFill>
                <a:latin typeface="Calibri"/>
                <a:ea typeface="ＭＳ Ｐゴシック" panose="020B0600070205080204" pitchFamily="50" charset="-128"/>
              </a:rPr>
              <a:t>TOT-sum-cut 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(new gamma-ray cut)</a:t>
            </a: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 cstate="print"/>
          <a:srcRect l="7669" t="33197" r="6060" b="33195"/>
          <a:stretch>
            <a:fillRect/>
          </a:stretch>
        </p:blipFill>
        <p:spPr bwMode="auto">
          <a:xfrm>
            <a:off x="0" y="5183990"/>
            <a:ext cx="4860032" cy="167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 l="23160" t="23981" r="11657" b="28318"/>
          <a:stretch>
            <a:fillRect/>
          </a:stretch>
        </p:blipFill>
        <p:spPr bwMode="auto">
          <a:xfrm>
            <a:off x="4932040" y="3887846"/>
            <a:ext cx="4211960" cy="272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直線コネクタ 20"/>
          <p:cNvCxnSpPr/>
          <p:nvPr/>
        </p:nvCxnSpPr>
        <p:spPr>
          <a:xfrm>
            <a:off x="5364088" y="5832062"/>
            <a:ext cx="36004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5830044" y="4022337"/>
            <a:ext cx="0" cy="2232248"/>
          </a:xfrm>
          <a:prstGeom prst="line">
            <a:avLst/>
          </a:prstGeom>
          <a:ln w="38100">
            <a:solidFill>
              <a:srgbClr val="00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V="1">
            <a:off x="7596336" y="5400014"/>
            <a:ext cx="0" cy="432048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/>
          <a:srcRect l="7823" t="20729" r="5906" b="45663"/>
          <a:stretch>
            <a:fillRect/>
          </a:stretch>
        </p:blipFill>
        <p:spPr bwMode="auto">
          <a:xfrm>
            <a:off x="0" y="3455798"/>
            <a:ext cx="4860032" cy="167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直線矢印コネクタ 33"/>
          <p:cNvCxnSpPr/>
          <p:nvPr/>
        </p:nvCxnSpPr>
        <p:spPr>
          <a:xfrm>
            <a:off x="4139952" y="3959854"/>
            <a:ext cx="2160240" cy="11521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>
            <a:off x="4139952" y="5688046"/>
            <a:ext cx="2160240" cy="2880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円/楕円 48"/>
          <p:cNvSpPr/>
          <p:nvPr/>
        </p:nvSpPr>
        <p:spPr>
          <a:xfrm>
            <a:off x="7884368" y="5183990"/>
            <a:ext cx="144016" cy="144016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>
              <a:solidFill>
                <a:prstClr val="white"/>
              </a:solidFill>
            </a:endParaRPr>
          </a:p>
        </p:txBody>
      </p:sp>
      <p:sp>
        <p:nvSpPr>
          <p:cNvPr id="50" name="円/楕円 49"/>
          <p:cNvSpPr/>
          <p:nvPr/>
        </p:nvSpPr>
        <p:spPr>
          <a:xfrm>
            <a:off x="7884368" y="5472022"/>
            <a:ext cx="144016" cy="144016"/>
          </a:xfrm>
          <a:prstGeom prst="ellipse">
            <a:avLst/>
          </a:prstGeom>
          <a:solidFill>
            <a:srgbClr val="0000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>
              <a:solidFill>
                <a:prstClr val="white"/>
              </a:solidFill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7308304" y="4031862"/>
            <a:ext cx="1584176" cy="21602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00" b="1" dirty="0" smtClean="0">
                <a:solidFill>
                  <a:prstClr val="white"/>
                </a:solidFill>
              </a:rPr>
              <a:t>energy </a:t>
            </a:r>
            <a:r>
              <a:rPr kumimoji="1" lang="en-US" altLang="ja-JP" sz="1400" b="1" dirty="0" err="1" smtClean="0">
                <a:solidFill>
                  <a:prstClr val="white"/>
                </a:solidFill>
              </a:rPr>
              <a:t>vs</a:t>
            </a:r>
            <a:r>
              <a:rPr kumimoji="1" lang="en-US" altLang="ja-JP" sz="1400" b="1" dirty="0" smtClean="0">
                <a:solidFill>
                  <a:prstClr val="white"/>
                </a:solidFill>
              </a:rPr>
              <a:t> TOT-sum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7544" y="626411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b="1" dirty="0" smtClean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rPr>
              <a:t>small</a:t>
            </a:r>
            <a:endParaRPr kumimoji="1" lang="ja-JP" altLang="en-US" sz="1800" b="1" dirty="0">
              <a:solidFill>
                <a:srgbClr val="00B05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67544" y="4535918"/>
            <a:ext cx="127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b="1" dirty="0" smtClean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rPr>
              <a:t>large (area)</a:t>
            </a:r>
            <a:endParaRPr kumimoji="1" lang="ja-JP" altLang="en-US" sz="1800" b="1" dirty="0">
              <a:solidFill>
                <a:srgbClr val="00B05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818059" y="4209786"/>
            <a:ext cx="72008" cy="288032"/>
          </a:xfrm>
          <a:prstGeom prst="straightConnector1">
            <a:avLst/>
          </a:prstGeom>
          <a:ln w="1905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H="1">
            <a:off x="755576" y="6048086"/>
            <a:ext cx="72008" cy="288032"/>
          </a:xfrm>
          <a:prstGeom prst="straightConnector1">
            <a:avLst/>
          </a:prstGeom>
          <a:ln w="1905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031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　</a:t>
            </a:r>
            <a:r>
              <a:rPr lang="en-US" altLang="ja-JP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 </a:t>
            </a:r>
            <a:r>
              <a:rPr lang="en-US" altLang="ja-JP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Event selection 3</a:t>
            </a:r>
            <a:endParaRPr kumimoji="1" lang="ja-JP" alt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0" y="5288340"/>
            <a:ext cx="7020272" cy="156966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dirty="0" smtClean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rPr>
              <a:t>Diffusion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(drift distance) affects roundness 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  (Almost all electron events are cut)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  (Remained events are BG </a:t>
            </a:r>
            <a:r>
              <a:rPr kumimoji="1" lang="en-US" altLang="ja-JP" dirty="0" smtClean="0">
                <a:solidFill>
                  <a:prstClr val="white"/>
                </a:solidFill>
                <a:latin typeface="Symbol" pitchFamily="18" charset="2"/>
                <a:ea typeface="ＭＳ Ｐゴシック" panose="020B0600070205080204" pitchFamily="50" charset="-128"/>
              </a:rPr>
              <a:t>a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from </a:t>
            </a:r>
            <a:r>
              <a:rPr kumimoji="1" lang="en-US" altLang="ja-JP" dirty="0" smtClean="0">
                <a:solidFill>
                  <a:prstClr val="white"/>
                </a:solidFill>
                <a:latin typeface="Symbol" pitchFamily="18" charset="2"/>
                <a:ea typeface="ＭＳ Ｐゴシック" panose="020B0600070205080204" pitchFamily="50" charset="-128"/>
              </a:rPr>
              <a:t>m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-PIC)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Roundness-cut works as “</a:t>
            </a:r>
            <a:r>
              <a:rPr kumimoji="1" lang="en-US" altLang="ja-JP" dirty="0" smtClean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rPr>
              <a:t>z-</a:t>
            </a:r>
            <a:r>
              <a:rPr kumimoji="1" lang="en-US" altLang="ja-JP" dirty="0" err="1" smtClean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rPr>
              <a:t>fiducial</a:t>
            </a:r>
            <a:r>
              <a:rPr kumimoji="1" lang="en-US" altLang="ja-JP" dirty="0" smtClean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rPr>
              <a:t>-cut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”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95536" y="764704"/>
            <a:ext cx="6264696" cy="83099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b="1" i="1" u="sng" dirty="0" smtClean="0">
                <a:solidFill>
                  <a:srgbClr val="00FF00"/>
                </a:solidFill>
                <a:latin typeface="Calibri"/>
                <a:ea typeface="ＭＳ Ｐゴシック" panose="020B0600070205080204" pitchFamily="50" charset="-128"/>
              </a:rPr>
              <a:t>roundness-cut (third cut)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Remained </a:t>
            </a:r>
            <a:r>
              <a:rPr kumimoji="1" lang="en-US" altLang="ja-JP" baseline="30000" dirty="0" smtClean="0">
                <a:solidFill>
                  <a:srgbClr val="00FFFF"/>
                </a:solidFill>
                <a:latin typeface="Calibri"/>
                <a:ea typeface="ＭＳ Ｐゴシック" panose="020B0600070205080204" pitchFamily="50" charset="-128"/>
              </a:rPr>
              <a:t>137</a:t>
            </a:r>
            <a:r>
              <a:rPr kumimoji="1" lang="en-US" altLang="ja-JP" dirty="0" smtClean="0">
                <a:solidFill>
                  <a:srgbClr val="00FFFF"/>
                </a:solidFill>
                <a:latin typeface="Calibri"/>
                <a:ea typeface="ＭＳ Ｐゴシック" panose="020B0600070205080204" pitchFamily="50" charset="-128"/>
              </a:rPr>
              <a:t>Cs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events : </a:t>
            </a:r>
            <a:r>
              <a:rPr kumimoji="1" lang="en-US" altLang="ja-JP" dirty="0" smtClean="0">
                <a:solidFill>
                  <a:srgbClr val="00FFFF"/>
                </a:solidFill>
                <a:latin typeface="Calibri"/>
                <a:ea typeface="ＭＳ Ｐゴシック" panose="020B0600070205080204" pitchFamily="50" charset="-128"/>
              </a:rPr>
              <a:t>straight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track shape</a:t>
            </a:r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 cstate="print"/>
          <a:srcRect l="23160" t="32654" r="12616" b="19645"/>
          <a:stretch>
            <a:fillRect/>
          </a:stretch>
        </p:blipFill>
        <p:spPr bwMode="auto">
          <a:xfrm>
            <a:off x="4932040" y="1628800"/>
            <a:ext cx="4211960" cy="276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直線コネクタ 20"/>
          <p:cNvCxnSpPr/>
          <p:nvPr/>
        </p:nvCxnSpPr>
        <p:spPr>
          <a:xfrm>
            <a:off x="5364088" y="3645024"/>
            <a:ext cx="3672408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5838960" y="1675536"/>
            <a:ext cx="0" cy="2376264"/>
          </a:xfrm>
          <a:prstGeom prst="line">
            <a:avLst/>
          </a:prstGeom>
          <a:ln w="38100">
            <a:solidFill>
              <a:srgbClr val="00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V="1">
            <a:off x="8604448" y="3212976"/>
            <a:ext cx="0" cy="432048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 l="9740" t="38075" r="4947" b="29402"/>
          <a:stretch>
            <a:fillRect/>
          </a:stretch>
        </p:blipFill>
        <p:spPr bwMode="auto">
          <a:xfrm>
            <a:off x="0" y="3374962"/>
            <a:ext cx="4860032" cy="16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 l="7823" t="20729" r="5906" b="45663"/>
          <a:stretch>
            <a:fillRect/>
          </a:stretch>
        </p:blipFill>
        <p:spPr bwMode="auto">
          <a:xfrm>
            <a:off x="0" y="1628800"/>
            <a:ext cx="4860032" cy="167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直線矢印コネクタ 30"/>
          <p:cNvCxnSpPr/>
          <p:nvPr/>
        </p:nvCxnSpPr>
        <p:spPr>
          <a:xfrm>
            <a:off x="4211960" y="3861048"/>
            <a:ext cx="187220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>
            <a:off x="4211960" y="2204864"/>
            <a:ext cx="2088232" cy="13681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円/楕円 38"/>
          <p:cNvSpPr/>
          <p:nvPr/>
        </p:nvSpPr>
        <p:spPr>
          <a:xfrm>
            <a:off x="7884368" y="1916832"/>
            <a:ext cx="144016" cy="144016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>
              <a:solidFill>
                <a:prstClr val="white"/>
              </a:solidFill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7884368" y="2204864"/>
            <a:ext cx="144016" cy="144016"/>
          </a:xfrm>
          <a:prstGeom prst="ellipse">
            <a:avLst/>
          </a:prstGeom>
          <a:solidFill>
            <a:srgbClr val="0000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>
              <a:solidFill>
                <a:prstClr val="white"/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6695728" y="1556792"/>
            <a:ext cx="2448272" cy="2880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b="1" dirty="0" smtClean="0">
                <a:solidFill>
                  <a:prstClr val="white"/>
                </a:solidFill>
              </a:rPr>
              <a:t>energy </a:t>
            </a:r>
            <a:r>
              <a:rPr kumimoji="1" lang="en-US" altLang="ja-JP" sz="1800" b="1" dirty="0" err="1" smtClean="0">
                <a:solidFill>
                  <a:prstClr val="white"/>
                </a:solidFill>
              </a:rPr>
              <a:t>vs</a:t>
            </a:r>
            <a:r>
              <a:rPr kumimoji="1" lang="en-US" altLang="ja-JP" sz="1800" b="1" dirty="0" smtClean="0">
                <a:solidFill>
                  <a:prstClr val="white"/>
                </a:solidFill>
              </a:rPr>
              <a:t> roundness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51520" y="263691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b="1" dirty="0" smtClean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rPr>
              <a:t>large roundness</a:t>
            </a:r>
            <a:endParaRPr kumimoji="1" lang="ja-JP" altLang="en-US" sz="1800" b="1" dirty="0">
              <a:solidFill>
                <a:srgbClr val="00B05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51520" y="436510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b="1" dirty="0" smtClean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rPr>
              <a:t>straight (small roundness)</a:t>
            </a:r>
            <a:endParaRPr kumimoji="1" lang="ja-JP" altLang="en-US" sz="1800" b="1" dirty="0">
              <a:solidFill>
                <a:srgbClr val="00B05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 flipH="1">
            <a:off x="539552" y="2492896"/>
            <a:ext cx="288032" cy="0"/>
          </a:xfrm>
          <a:prstGeom prst="straightConnector1">
            <a:avLst/>
          </a:prstGeom>
          <a:ln w="1905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H="1">
            <a:off x="467544" y="4221088"/>
            <a:ext cx="216024" cy="72008"/>
          </a:xfrm>
          <a:prstGeom prst="straightConnector1">
            <a:avLst/>
          </a:prstGeom>
          <a:ln w="1905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グループ化 36"/>
          <p:cNvGrpSpPr/>
          <p:nvPr/>
        </p:nvGrpSpPr>
        <p:grpSpPr>
          <a:xfrm>
            <a:off x="5695646" y="4509120"/>
            <a:ext cx="3448354" cy="2348879"/>
            <a:chOff x="5695646" y="4509120"/>
            <a:chExt cx="3448354" cy="2348879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22202" t="25065" r="11657" b="23981"/>
            <a:stretch>
              <a:fillRect/>
            </a:stretch>
          </p:blipFill>
          <p:spPr bwMode="auto">
            <a:xfrm>
              <a:off x="5695646" y="4509120"/>
              <a:ext cx="3448354" cy="2348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正方形/長方形 32"/>
            <p:cNvSpPr/>
            <p:nvPr/>
          </p:nvSpPr>
          <p:spPr>
            <a:xfrm rot="16200000">
              <a:off x="5085684" y="5129980"/>
              <a:ext cx="144016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ja-JP" sz="2000" b="1" dirty="0" smtClean="0">
                  <a:solidFill>
                    <a:prstClr val="black"/>
                  </a:solidFill>
                </a:rPr>
                <a:t>roundness</a:t>
              </a:r>
              <a:endParaRPr kumimoji="1" lang="ja-JP" altLang="en-US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6228184" y="4509120"/>
              <a:ext cx="2470995" cy="2880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ja-JP" sz="2000" b="1" dirty="0" smtClean="0">
                  <a:solidFill>
                    <a:prstClr val="white"/>
                  </a:solidFill>
                </a:rPr>
                <a:t>z </a:t>
              </a:r>
              <a:r>
                <a:rPr kumimoji="1" lang="en-US" altLang="ja-JP" sz="2000" b="1" dirty="0" err="1" smtClean="0">
                  <a:solidFill>
                    <a:prstClr val="white"/>
                  </a:solidFill>
                </a:rPr>
                <a:t>vs</a:t>
              </a:r>
              <a:r>
                <a:rPr kumimoji="1" lang="en-US" altLang="ja-JP" sz="2000" b="1" dirty="0" smtClean="0">
                  <a:solidFill>
                    <a:prstClr val="white"/>
                  </a:solidFill>
                </a:rPr>
                <a:t> roundness</a:t>
              </a: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6133453" y="4725144"/>
              <a:ext cx="2831035" cy="7200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ja-JP" sz="1600" b="1" dirty="0" smtClean="0">
                  <a:solidFill>
                    <a:prstClr val="black"/>
                  </a:solidFill>
                </a:rPr>
                <a:t>external-trigger</a:t>
              </a:r>
              <a:r>
                <a:rPr kumimoji="1" lang="ja-JP" altLang="en-US" sz="1600" b="1" dirty="0" smtClean="0">
                  <a:solidFill>
                    <a:prstClr val="black"/>
                  </a:solidFill>
                </a:rPr>
                <a:t> </a:t>
              </a:r>
              <a:r>
                <a:rPr kumimoji="1" lang="en-US" altLang="ja-JP" sz="1600" b="1" dirty="0" smtClean="0">
                  <a:solidFill>
                    <a:prstClr val="black"/>
                  </a:solidFill>
                </a:rPr>
                <a:t>+</a:t>
              </a:r>
              <a:r>
                <a:rPr kumimoji="1" lang="ja-JP" altLang="en-US" sz="1600" b="1" dirty="0" smtClean="0">
                  <a:solidFill>
                    <a:prstClr val="black"/>
                  </a:solidFill>
                </a:rPr>
                <a:t> </a:t>
              </a:r>
              <a:r>
                <a:rPr kumimoji="1" lang="en-US" altLang="ja-JP" sz="1600" b="1" dirty="0" smtClean="0">
                  <a:solidFill>
                    <a:prstClr val="black"/>
                  </a:solidFill>
                </a:rPr>
                <a:t>DAQ-mode5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ja-JP" sz="1600" b="1" baseline="30000" dirty="0" smtClean="0">
                  <a:solidFill>
                    <a:prstClr val="black"/>
                  </a:solidFill>
                </a:rPr>
                <a:t>252</a:t>
              </a:r>
              <a:r>
                <a:rPr kumimoji="1" lang="en-US" altLang="ja-JP" sz="1600" b="1" dirty="0" smtClean="0">
                  <a:solidFill>
                    <a:prstClr val="black"/>
                  </a:solidFill>
                </a:rPr>
                <a:t>Cf-run</a:t>
              </a:r>
              <a:r>
                <a:rPr kumimoji="1" lang="ja-JP" altLang="en-US" sz="1600" b="1" dirty="0" smtClean="0">
                  <a:solidFill>
                    <a:prstClr val="black"/>
                  </a:solidFill>
                </a:rPr>
                <a:t> </a:t>
              </a:r>
              <a:endParaRPr kumimoji="1" lang="ja-JP" altLang="en-US" sz="16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9178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　</a:t>
            </a:r>
            <a:r>
              <a:rPr lang="en-US" altLang="ja-JP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Efficiency</a:t>
            </a:r>
            <a:endParaRPr kumimoji="1" lang="ja-JP" alt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7504" y="2204864"/>
            <a:ext cx="4968552" cy="267765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After all cut, compare to Geant4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kumimoji="1" lang="en-US" altLang="ja-JP" dirty="0" smtClean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solidFill>
                  <a:srgbClr val="FF99FF"/>
                </a:solidFill>
                <a:latin typeface="Calibri"/>
                <a:ea typeface="ＭＳ Ｐゴシック" panose="020B0600070205080204" pitchFamily="50" charset="-128"/>
              </a:rPr>
              <a:t>Nuclear (</a:t>
            </a:r>
            <a:r>
              <a:rPr kumimoji="1" lang="en-US" altLang="ja-JP" baseline="30000" dirty="0" smtClean="0">
                <a:solidFill>
                  <a:srgbClr val="FF99FF"/>
                </a:solidFill>
                <a:latin typeface="Calibri"/>
                <a:ea typeface="ＭＳ Ｐゴシック" panose="020B0600070205080204" pitchFamily="50" charset="-128"/>
              </a:rPr>
              <a:t>252</a:t>
            </a:r>
            <a:r>
              <a:rPr kumimoji="1" lang="en-US" altLang="ja-JP" dirty="0" smtClean="0">
                <a:solidFill>
                  <a:srgbClr val="FF99FF"/>
                </a:solidFill>
                <a:latin typeface="Calibri"/>
                <a:ea typeface="ＭＳ Ｐゴシック" panose="020B0600070205080204" pitchFamily="50" charset="-128"/>
              </a:rPr>
              <a:t>Cf</a:t>
            </a:r>
            <a:r>
              <a:rPr kumimoji="1" lang="ja-JP" altLang="en-US" dirty="0" smtClean="0">
                <a:solidFill>
                  <a:srgbClr val="FF99FF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solidFill>
                  <a:srgbClr val="FF99FF"/>
                </a:solidFill>
                <a:latin typeface="Calibri"/>
                <a:ea typeface="ＭＳ Ｐゴシック" panose="020B0600070205080204" pitchFamily="50" charset="-128"/>
              </a:rPr>
              <a:t>neutron source)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Efficiency : </a:t>
            </a:r>
            <a:r>
              <a:rPr kumimoji="1" lang="en-US" altLang="ja-JP" dirty="0" smtClean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rPr>
              <a:t>40%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@50keV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kumimoji="1" lang="en-US" altLang="ja-JP" dirty="0" smtClean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solidFill>
                  <a:srgbClr val="66FFFF"/>
                </a:solidFill>
                <a:latin typeface="Calibri"/>
                <a:ea typeface="ＭＳ Ｐゴシック" panose="020B0600070205080204" pitchFamily="50" charset="-128"/>
              </a:rPr>
              <a:t>Electron (</a:t>
            </a:r>
            <a:r>
              <a:rPr kumimoji="1" lang="en-US" altLang="ja-JP" baseline="30000" dirty="0" smtClean="0">
                <a:solidFill>
                  <a:srgbClr val="66FFFF"/>
                </a:solidFill>
                <a:latin typeface="Calibri"/>
                <a:ea typeface="ＭＳ Ｐゴシック" panose="020B0600070205080204" pitchFamily="50" charset="-128"/>
              </a:rPr>
              <a:t>137</a:t>
            </a:r>
            <a:r>
              <a:rPr kumimoji="1" lang="en-US" altLang="ja-JP" dirty="0" smtClean="0">
                <a:solidFill>
                  <a:srgbClr val="66FFFF"/>
                </a:solidFill>
                <a:latin typeface="Calibri"/>
                <a:ea typeface="ＭＳ Ｐゴシック" panose="020B0600070205080204" pitchFamily="50" charset="-128"/>
              </a:rPr>
              <a:t>Cs</a:t>
            </a:r>
            <a:r>
              <a:rPr kumimoji="1" lang="ja-JP" altLang="en-US" dirty="0" smtClean="0">
                <a:solidFill>
                  <a:srgbClr val="66FFFF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solidFill>
                  <a:srgbClr val="66FFFF"/>
                </a:solidFill>
                <a:latin typeface="Symbol" pitchFamily="18" charset="2"/>
                <a:ea typeface="ＭＳ Ｐゴシック" panose="020B0600070205080204" pitchFamily="50" charset="-128"/>
              </a:rPr>
              <a:t>g</a:t>
            </a:r>
            <a:r>
              <a:rPr kumimoji="1" lang="en-US" altLang="ja-JP" dirty="0" smtClean="0">
                <a:solidFill>
                  <a:srgbClr val="66FFFF"/>
                </a:solidFill>
                <a:latin typeface="Calibri"/>
                <a:ea typeface="ＭＳ Ｐゴシック" panose="020B0600070205080204" pitchFamily="50" charset="-128"/>
              </a:rPr>
              <a:t> source)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Rejection : </a:t>
            </a:r>
            <a:r>
              <a:rPr kumimoji="1" lang="en-US" altLang="ja-JP" dirty="0" smtClean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rPr>
              <a:t>2.5×10</a:t>
            </a:r>
            <a:r>
              <a:rPr kumimoji="1" lang="en-US" altLang="ja-JP" baseline="30000" dirty="0" smtClean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rPr>
              <a:t>-5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@50-100keV</a:t>
            </a:r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/>
          <a:srcRect l="11503" t="18018" r="7019" b="23440"/>
          <a:stretch>
            <a:fillRect/>
          </a:stretch>
        </p:blipFill>
        <p:spPr bwMode="auto">
          <a:xfrm>
            <a:off x="5004048" y="980728"/>
            <a:ext cx="4139952" cy="263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正方形/長方形 15"/>
          <p:cNvSpPr/>
          <p:nvPr/>
        </p:nvSpPr>
        <p:spPr>
          <a:xfrm>
            <a:off x="5508104" y="1052736"/>
            <a:ext cx="2520280" cy="2880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1800" b="1" dirty="0" smtClean="0">
                <a:solidFill>
                  <a:prstClr val="white"/>
                </a:solidFill>
              </a:rPr>
              <a:t>原子核事象の検出効率</a:t>
            </a:r>
            <a:endParaRPr kumimoji="1" lang="ja-JP" altLang="en-US" sz="1800" b="1" dirty="0">
              <a:solidFill>
                <a:prstClr val="white"/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 l="11657" t="20729" r="5906" b="20729"/>
          <a:stretch>
            <a:fillRect/>
          </a:stretch>
        </p:blipFill>
        <p:spPr bwMode="auto">
          <a:xfrm>
            <a:off x="5004048" y="3789040"/>
            <a:ext cx="4139952" cy="259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正方形/長方形 16"/>
          <p:cNvSpPr/>
          <p:nvPr/>
        </p:nvSpPr>
        <p:spPr>
          <a:xfrm>
            <a:off x="6660232" y="3861048"/>
            <a:ext cx="2483768" cy="2880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1800" b="1" dirty="0" smtClean="0">
                <a:solidFill>
                  <a:prstClr val="white"/>
                </a:solidFill>
              </a:rPr>
              <a:t>電子事象の検出効率</a:t>
            </a:r>
            <a:endParaRPr kumimoji="1" lang="ja-JP" altLang="en-US" sz="1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11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1584176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NEWAGE</a:t>
            </a:r>
            <a:br>
              <a:rPr kumimoji="1" lang="en-US" altLang="ja-JP" dirty="0" smtClean="0"/>
            </a:br>
            <a:r>
              <a:rPr kumimoji="1" lang="en-US" altLang="ja-JP" dirty="0" err="1" smtClean="0"/>
              <a:t>Kamioka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RUN14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results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715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ボックス 17"/>
          <p:cNvSpPr txBox="1"/>
          <p:nvPr/>
        </p:nvSpPr>
        <p:spPr>
          <a:xfrm>
            <a:off x="179512" y="3573016"/>
            <a:ext cx="4896544" cy="3046988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1" lang="ja-JP" altLang="en-US" i="1" u="sng" dirty="0" smtClean="0">
                <a:solidFill>
                  <a:srgbClr val="66FFFF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i="1" u="sng" dirty="0" smtClean="0">
                <a:solidFill>
                  <a:srgbClr val="66FFFF"/>
                </a:solidFill>
                <a:latin typeface="Calibri"/>
                <a:ea typeface="ＭＳ Ｐゴシック" panose="020B0600070205080204" pitchFamily="50" charset="-128"/>
              </a:rPr>
              <a:t>Energy spectrum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Threshold : 100 =&gt; </a:t>
            </a:r>
            <a:r>
              <a:rPr kumimoji="1" lang="en-US" altLang="ja-JP" b="1" dirty="0" smtClean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rPr>
              <a:t>50keV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BG</a:t>
            </a: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rate : </a:t>
            </a:r>
            <a:r>
              <a:rPr kumimoji="1" lang="en-US" altLang="ja-JP" b="1" dirty="0" smtClean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rPr>
              <a:t>1/10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@100keV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kumimoji="1" lang="en-US" altLang="ja-JP" dirty="0" smtClean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1" lang="ja-JP" altLang="en-US" i="1" u="sng" dirty="0" smtClean="0">
                <a:solidFill>
                  <a:srgbClr val="66FFFF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i="1" u="sng" dirty="0" err="1" smtClean="0">
                <a:solidFill>
                  <a:srgbClr val="66FFFF"/>
                </a:solidFill>
                <a:latin typeface="Calibri"/>
                <a:ea typeface="ＭＳ Ｐゴシック" panose="020B0600070205080204" pitchFamily="50" charset="-128"/>
              </a:rPr>
              <a:t>Skymap</a:t>
            </a:r>
            <a:r>
              <a:rPr kumimoji="1" lang="en-US" altLang="ja-JP" i="1" u="sng" dirty="0" smtClean="0">
                <a:solidFill>
                  <a:srgbClr val="66FFFF"/>
                </a:solidFill>
                <a:latin typeface="Calibri"/>
                <a:ea typeface="ＭＳ Ｐゴシック" panose="020B0600070205080204" pitchFamily="50" charset="-128"/>
              </a:rPr>
              <a:t>,</a:t>
            </a:r>
            <a:r>
              <a:rPr kumimoji="1" lang="ja-JP" altLang="en-US" i="1" u="sng" dirty="0" smtClean="0">
                <a:solidFill>
                  <a:srgbClr val="66FFFF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i="1" u="sng" dirty="0" err="1" smtClean="0">
                <a:solidFill>
                  <a:srgbClr val="66FFFF"/>
                </a:solidFill>
                <a:latin typeface="Calibri"/>
                <a:ea typeface="ＭＳ Ｐゴシック" panose="020B0600070205080204" pitchFamily="50" charset="-128"/>
              </a:rPr>
              <a:t>cos</a:t>
            </a:r>
            <a:r>
              <a:rPr kumimoji="1" lang="en-US" altLang="ja-JP" i="1" u="sng" dirty="0" err="1" smtClean="0">
                <a:solidFill>
                  <a:srgbClr val="66FFFF"/>
                </a:solidFill>
                <a:latin typeface="Symbol" pitchFamily="18" charset="2"/>
                <a:ea typeface="ＭＳ Ｐゴシック" panose="020B0600070205080204" pitchFamily="50" charset="-128"/>
              </a:rPr>
              <a:t>q</a:t>
            </a:r>
            <a:r>
              <a:rPr kumimoji="1" lang="en-US" altLang="ja-JP" i="1" u="sng" dirty="0" smtClean="0">
                <a:solidFill>
                  <a:srgbClr val="66FFFF"/>
                </a:solidFill>
                <a:latin typeface="Symbol" pitchFamily="18" charset="2"/>
                <a:ea typeface="ＭＳ Ｐゴシック" panose="020B0600070205080204" pitchFamily="50" charset="-128"/>
              </a:rPr>
              <a:t> </a:t>
            </a:r>
            <a:r>
              <a:rPr kumimoji="1" lang="en-US" altLang="ja-JP" i="1" u="sng" dirty="0" smtClean="0">
                <a:solidFill>
                  <a:srgbClr val="66FFFF"/>
                </a:solidFill>
                <a:latin typeface="Calibri"/>
                <a:ea typeface="ＭＳ Ｐゴシック" panose="020B0600070205080204" pitchFamily="50" charset="-128"/>
              </a:rPr>
              <a:t>distribution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Set limit by significant difference in 2-binned measured </a:t>
            </a:r>
            <a:r>
              <a:rPr kumimoji="1" lang="en-US" altLang="ja-JP" dirty="0" err="1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cos</a:t>
            </a:r>
            <a:r>
              <a:rPr kumimoji="1" lang="en-US" altLang="ja-JP" dirty="0" err="1" smtClean="0">
                <a:solidFill>
                  <a:prstClr val="white"/>
                </a:solidFill>
                <a:latin typeface="Symbol" pitchFamily="18" charset="2"/>
                <a:ea typeface="ＭＳ Ｐゴシック" panose="020B0600070205080204" pitchFamily="50" charset="-128"/>
              </a:rPr>
              <a:t>q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and DM-wind simulated </a:t>
            </a:r>
            <a:r>
              <a:rPr kumimoji="1" lang="en-US" altLang="ja-JP" dirty="0" err="1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cos</a:t>
            </a:r>
            <a:r>
              <a:rPr kumimoji="1" lang="en-US" altLang="ja-JP" dirty="0" err="1" smtClean="0">
                <a:solidFill>
                  <a:prstClr val="white"/>
                </a:solidFill>
                <a:latin typeface="Symbol" pitchFamily="18" charset="2"/>
                <a:ea typeface="ＭＳ Ｐゴシック" panose="020B0600070205080204" pitchFamily="50" charset="-128"/>
              </a:rPr>
              <a:t>q</a:t>
            </a:r>
            <a:endParaRPr kumimoji="1" lang="en-US" altLang="ja-JP" dirty="0" smtClean="0">
              <a:solidFill>
                <a:prstClr val="white"/>
              </a:solidFill>
              <a:latin typeface="Symbol" pitchFamily="18" charset="2"/>
              <a:ea typeface="ＭＳ Ｐゴシック" panose="020B0600070205080204" pitchFamily="50" charset="-128"/>
            </a:endParaRP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2" cstate="print"/>
          <a:srcRect l="2450" t="14767" r="7660" b="3682"/>
          <a:stretch>
            <a:fillRect/>
          </a:stretch>
        </p:blipFill>
        <p:spPr bwMode="auto">
          <a:xfrm>
            <a:off x="5004048" y="692696"/>
            <a:ext cx="3846815" cy="247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テキスト ボックス 15"/>
          <p:cNvSpPr txBox="1"/>
          <p:nvPr/>
        </p:nvSpPr>
        <p:spPr>
          <a:xfrm>
            <a:off x="6479704" y="1340768"/>
            <a:ext cx="215225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 smtClean="0">
                <a:solidFill>
                  <a:srgbClr val="0000FF"/>
                </a:solidFill>
                <a:latin typeface="Calibri"/>
                <a:ea typeface="ＭＳ Ｐゴシック" panose="020B0600070205080204" pitchFamily="50" charset="-128"/>
              </a:rPr>
              <a:t>RUN5 (NEWAGE-0.3a)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 smtClean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RUN14 (NEWAGE-0.3b)</a:t>
            </a:r>
            <a:endParaRPr kumimoji="1" lang="ja-JP" altLang="en-US" sz="1600" b="1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20" name="Picture 17"/>
          <p:cNvPicPr>
            <a:picLocks noChangeAspect="1" noChangeArrowheads="1"/>
          </p:cNvPicPr>
          <p:nvPr/>
        </p:nvPicPr>
        <p:blipFill>
          <a:blip r:embed="rId3" cstate="print"/>
          <a:srcRect l="80463" t="40419" r="1483" b="34248"/>
          <a:stretch>
            <a:fillRect/>
          </a:stretch>
        </p:blipFill>
        <p:spPr bwMode="auto">
          <a:xfrm>
            <a:off x="5004048" y="3453879"/>
            <a:ext cx="1800200" cy="157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1"/>
          <p:cNvPicPr>
            <a:picLocks noChangeAspect="1" noChangeArrowheads="1"/>
          </p:cNvPicPr>
          <p:nvPr/>
        </p:nvPicPr>
        <p:blipFill>
          <a:blip r:embed="rId4" cstate="print"/>
          <a:srcRect l="80463" t="40419" r="1483" b="34248"/>
          <a:stretch>
            <a:fillRect/>
          </a:stretch>
        </p:blipFill>
        <p:spPr bwMode="auto">
          <a:xfrm>
            <a:off x="7055768" y="3453879"/>
            <a:ext cx="1800200" cy="157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4"/>
          <p:cNvPicPr>
            <a:picLocks noChangeAspect="1" noChangeArrowheads="1"/>
          </p:cNvPicPr>
          <p:nvPr/>
        </p:nvPicPr>
        <p:blipFill>
          <a:blip r:embed="rId5" cstate="print"/>
          <a:srcRect l="2528" t="12479" r="54400" b="46931"/>
          <a:stretch>
            <a:fillRect/>
          </a:stretch>
        </p:blipFill>
        <p:spPr bwMode="auto">
          <a:xfrm>
            <a:off x="7055768" y="4993489"/>
            <a:ext cx="1799911" cy="124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5"/>
          <p:cNvPicPr>
            <a:picLocks noChangeAspect="1" noChangeArrowheads="1"/>
          </p:cNvPicPr>
          <p:nvPr/>
        </p:nvPicPr>
        <p:blipFill>
          <a:blip r:embed="rId6" cstate="print"/>
          <a:srcRect l="2528" t="12479" r="54400" b="46931"/>
          <a:stretch>
            <a:fillRect/>
          </a:stretch>
        </p:blipFill>
        <p:spPr bwMode="auto">
          <a:xfrm>
            <a:off x="5004048" y="4993489"/>
            <a:ext cx="1799911" cy="124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直線矢印コネクタ 26"/>
          <p:cNvCxnSpPr/>
          <p:nvPr/>
        </p:nvCxnSpPr>
        <p:spPr>
          <a:xfrm flipH="1">
            <a:off x="5687616" y="1556792"/>
            <a:ext cx="144016" cy="2016224"/>
          </a:xfrm>
          <a:prstGeom prst="straightConnector1">
            <a:avLst/>
          </a:prstGeom>
          <a:ln w="190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6263680" y="2996952"/>
            <a:ext cx="1368152" cy="576064"/>
          </a:xfrm>
          <a:prstGeom prst="straightConnector1">
            <a:avLst/>
          </a:prstGeom>
          <a:ln w="190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/>
          <p:cNvSpPr/>
          <p:nvPr/>
        </p:nvSpPr>
        <p:spPr>
          <a:xfrm>
            <a:off x="6263680" y="764704"/>
            <a:ext cx="2520280" cy="2880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b="1" dirty="0" smtClean="0">
                <a:solidFill>
                  <a:prstClr val="white"/>
                </a:solidFill>
              </a:rPr>
              <a:t>Energy spectrum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6335688" y="4606007"/>
            <a:ext cx="1152128" cy="2880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b="1" dirty="0" err="1" smtClean="0">
                <a:solidFill>
                  <a:prstClr val="white"/>
                </a:solidFill>
              </a:rPr>
              <a:t>skymap</a:t>
            </a:r>
            <a:endParaRPr kumimoji="1" lang="en-US" altLang="ja-JP" sz="1800" b="1" dirty="0" smtClean="0">
              <a:solidFill>
                <a:prstClr val="white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6335688" y="4966047"/>
            <a:ext cx="1836712" cy="2880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b="1" dirty="0" err="1" smtClean="0">
                <a:solidFill>
                  <a:prstClr val="white"/>
                </a:solidFill>
              </a:rPr>
              <a:t>cosθ</a:t>
            </a:r>
            <a:r>
              <a:rPr kumimoji="1" lang="ja-JP" altLang="en-US" sz="1800" b="1" dirty="0" smtClean="0">
                <a:solidFill>
                  <a:prstClr val="white"/>
                </a:solidFill>
              </a:rPr>
              <a:t> </a:t>
            </a:r>
            <a:r>
              <a:rPr kumimoji="1" lang="en-US" altLang="ja-JP" sz="1800" b="1" dirty="0" smtClean="0">
                <a:solidFill>
                  <a:prstClr val="white"/>
                </a:solidFill>
              </a:rPr>
              <a:t>distribution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471592" y="6334199"/>
            <a:ext cx="98052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 smtClean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50-60keV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415808" y="6334199"/>
            <a:ext cx="11783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 smtClean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100-110keV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7504" y="908720"/>
            <a:ext cx="4860032" cy="2308324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u="sng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RUN14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period</a:t>
            </a: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: </a:t>
            </a:r>
            <a:r>
              <a:rPr kumimoji="1" lang="en-US" altLang="ja-JP" sz="2200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2013/7/20-8/11,</a:t>
            </a:r>
            <a:r>
              <a:rPr kumimoji="1" lang="ja-JP" altLang="en-US" sz="2200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sz="2200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10/19-11/12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live time</a:t>
            </a: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: 31.6</a:t>
            </a: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days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err="1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fiducial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volume</a:t>
            </a: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：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28x24x41cm</a:t>
            </a:r>
            <a:r>
              <a:rPr kumimoji="1" lang="en-US" altLang="ja-JP" baseline="30000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mass : 10.36g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exposure : 0.327 kg</a:t>
            </a: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・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days</a:t>
            </a:r>
          </a:p>
        </p:txBody>
      </p:sp>
      <p:sp>
        <p:nvSpPr>
          <p:cNvPr id="24" name="タイトル 1"/>
          <p:cNvSpPr txBox="1">
            <a:spLocks/>
          </p:cNvSpPr>
          <p:nvPr/>
        </p:nvSpPr>
        <p:spPr bwMode="auto">
          <a:xfrm>
            <a:off x="-1130381" y="-231106"/>
            <a:ext cx="9878845" cy="11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NEWAGE underground</a:t>
            </a:r>
            <a:r>
              <a:rPr kumimoji="1" lang="ja-JP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 </a:t>
            </a:r>
            <a:r>
              <a:rPr kumimoji="1" lang="en-US" altLang="ja-JP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run</a:t>
            </a:r>
            <a:endParaRPr kumimoji="1" lang="ja-JP" altLang="en-US" sz="4400" b="1" i="0" u="none" strike="noStrike" kern="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Arial"/>
              <a:ea typeface="HG丸ｺﾞｼｯｸM-PR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231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　</a:t>
            </a:r>
            <a:r>
              <a:rPr lang="en-US" altLang="ja-JP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Direction-sensitive limit</a:t>
            </a:r>
            <a:endParaRPr kumimoji="1" lang="ja-JP" alt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5536" y="5657671"/>
            <a:ext cx="8280920" cy="120032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Obtained limit</a:t>
            </a: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: </a:t>
            </a:r>
            <a:r>
              <a:rPr kumimoji="1" lang="en-US" altLang="ja-JP" dirty="0" smtClean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rPr>
              <a:t>557pb</a:t>
            </a:r>
            <a:r>
              <a:rPr kumimoji="1" lang="ja-JP" altLang="en-US" dirty="0" smtClean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solidFill>
                  <a:srgbClr val="FFFF00"/>
                </a:solidFill>
                <a:latin typeface="Calibri"/>
                <a:ea typeface="ＭＳ Ｐゴシック" panose="020B0600070205080204" pitchFamily="50" charset="-128"/>
              </a:rPr>
              <a:t>@200GeV </a:t>
            </a:r>
            <a:endParaRPr kumimoji="1" lang="en-US" altLang="ja-JP" dirty="0" smtClean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(Best direction-sensitive limit)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Improved one order of magnitude from</a:t>
            </a:r>
            <a:r>
              <a:rPr kumimoji="1" lang="ja-JP" alt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previous RUN5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 l="23034" t="9051" r="23810" b="651"/>
          <a:stretch>
            <a:fillRect/>
          </a:stretch>
        </p:blipFill>
        <p:spPr bwMode="auto">
          <a:xfrm>
            <a:off x="1259632" y="764704"/>
            <a:ext cx="5112568" cy="488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868144" y="2420888"/>
            <a:ext cx="266880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1" dirty="0" smtClean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red : gas,</a:t>
            </a:r>
            <a:r>
              <a:rPr kumimoji="1" lang="ja-JP" altLang="en-US" sz="1200" b="1" dirty="0" smtClean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sz="1200" b="1" dirty="0" smtClean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with</a:t>
            </a:r>
            <a:r>
              <a:rPr kumimoji="1" lang="ja-JP" altLang="en-US" sz="1200" b="1" dirty="0" smtClean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sz="1200" b="1" dirty="0" smtClean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directional analysis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1" dirty="0" smtClean="0">
                <a:solidFill>
                  <a:srgbClr val="0000FF"/>
                </a:solidFill>
                <a:latin typeface="Calibri"/>
                <a:ea typeface="ＭＳ Ｐゴシック" panose="020B0600070205080204" pitchFamily="50" charset="-128"/>
              </a:rPr>
              <a:t>blue : gas,</a:t>
            </a:r>
            <a:r>
              <a:rPr kumimoji="1" lang="ja-JP" altLang="en-US" sz="1200" b="1" dirty="0" smtClean="0">
                <a:solidFill>
                  <a:srgbClr val="0000FF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sz="1200" b="1" dirty="0" smtClean="0">
                <a:solidFill>
                  <a:srgbClr val="0000FF"/>
                </a:solidFill>
                <a:latin typeface="Calibri"/>
                <a:ea typeface="ＭＳ Ｐゴシック" panose="020B0600070205080204" pitchFamily="50" charset="-128"/>
              </a:rPr>
              <a:t>without</a:t>
            </a:r>
            <a:r>
              <a:rPr kumimoji="1" lang="ja-JP" altLang="en-US" sz="1200" b="1" dirty="0" smtClean="0">
                <a:solidFill>
                  <a:srgbClr val="0000FF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kumimoji="1" lang="en-US" altLang="ja-JP" sz="1200" b="1" dirty="0">
                <a:solidFill>
                  <a:srgbClr val="0000FF"/>
                </a:solidFill>
                <a:latin typeface="Calibri"/>
                <a:ea typeface="ＭＳ Ｐゴシック" panose="020B0600070205080204" pitchFamily="50" charset="-128"/>
              </a:rPr>
              <a:t>directional analysis </a:t>
            </a:r>
            <a:endParaRPr kumimoji="1" lang="en-US" altLang="ja-JP" sz="1200" b="1" dirty="0" smtClean="0">
              <a:solidFill>
                <a:srgbClr val="0000FF"/>
              </a:solidFill>
              <a:latin typeface="Calibri"/>
              <a:ea typeface="ＭＳ Ｐゴシック" panose="020B060007020508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200" b="1" dirty="0" smtClean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rPr>
              <a:t>green : solid, liquid detector</a:t>
            </a:r>
            <a:endParaRPr kumimoji="1" lang="ja-JP" altLang="en-US" sz="1200" b="1" dirty="0">
              <a:solidFill>
                <a:srgbClr val="00B050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6468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488950" y="128934"/>
            <a:ext cx="7077174" cy="1139826"/>
          </a:xfrm>
        </p:spPr>
        <p:txBody>
          <a:bodyPr/>
          <a:lstStyle/>
          <a:p>
            <a:r>
              <a:rPr kumimoji="1" lang="en-US" altLang="ja-JP" dirty="0" err="1" smtClean="0"/>
              <a:t>Announcemens</a:t>
            </a:r>
            <a:r>
              <a:rPr kumimoji="1" lang="en-US" altLang="ja-JP" dirty="0" smtClean="0"/>
              <a:t>:</a:t>
            </a:r>
            <a:br>
              <a:rPr kumimoji="1" lang="en-US" altLang="ja-JP" dirty="0" smtClean="0"/>
            </a:br>
            <a:r>
              <a:rPr kumimoji="1" lang="en-US" altLang="ja-JP" dirty="0" smtClean="0"/>
              <a:t>CYGNUS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and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more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9168" y="1600200"/>
            <a:ext cx="9155360" cy="4530725"/>
          </a:xfrm>
        </p:spPr>
        <p:txBody>
          <a:bodyPr/>
          <a:lstStyle/>
          <a:p>
            <a:r>
              <a:rPr kumimoji="1" lang="en-US" altLang="ja-JP" dirty="0" smtClean="0"/>
              <a:t>JSPS</a:t>
            </a:r>
            <a:r>
              <a:rPr kumimoji="1" lang="ja-JP" altLang="en-US" dirty="0" smtClean="0"/>
              <a:t> “</a:t>
            </a:r>
            <a:r>
              <a:rPr kumimoji="1" lang="en-US" altLang="ja-JP" dirty="0" smtClean="0"/>
              <a:t>Brain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circulation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program”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en-US" altLang="ja-JP" sz="1800" dirty="0"/>
              <a:t>(Program for Advancing Strategic International Networks to Accelerate the Circulation of Talented Researchers</a:t>
            </a:r>
            <a:r>
              <a:rPr kumimoji="1" lang="en-US" altLang="ja-JP" sz="1800" dirty="0" smtClean="0"/>
              <a:t>)</a:t>
            </a:r>
          </a:p>
          <a:p>
            <a:pPr lvl="1"/>
            <a:r>
              <a:rPr kumimoji="1" lang="en-US" altLang="ja-JP" sz="3200" dirty="0" smtClean="0"/>
              <a:t>W</a:t>
            </a:r>
            <a:r>
              <a:rPr kumimoji="1" lang="en-US" altLang="ja-JP" sz="3200" dirty="0"/>
              <a:t>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can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invite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“young”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staff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researchers.</a:t>
            </a:r>
            <a:br>
              <a:rPr kumimoji="1" lang="en-US" altLang="ja-JP" sz="3200" dirty="0" smtClean="0"/>
            </a:br>
            <a:r>
              <a:rPr kumimoji="1" lang="en-US" altLang="ja-JP" sz="3200" dirty="0" smtClean="0"/>
              <a:t>Dan,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Neil,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James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and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Sven</a:t>
            </a:r>
            <a:r>
              <a:rPr kumimoji="1" lang="ja-JP" altLang="en-US" sz="3200" dirty="0" smtClean="0"/>
              <a:t> </a:t>
            </a:r>
            <a:endParaRPr kumimoji="1" lang="en-US" altLang="ja-JP" sz="3200" dirty="0" smtClean="0"/>
          </a:p>
          <a:p>
            <a:pPr lvl="1"/>
            <a:r>
              <a:rPr kumimoji="1" lang="en-US" altLang="ja-JP" sz="3200" dirty="0" smtClean="0"/>
              <a:t>We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can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invite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some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more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in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2015,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2016.</a:t>
            </a:r>
          </a:p>
          <a:p>
            <a:pPr lvl="1"/>
            <a:r>
              <a:rPr kumimoji="1" lang="en-US" altLang="ja-JP" sz="3200" dirty="0" smtClean="0"/>
              <a:t>We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are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happy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to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make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some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joint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papers!</a:t>
            </a:r>
          </a:p>
          <a:p>
            <a:endParaRPr kumimoji="1" lang="en-US" altLang="ja-JP" sz="1800" dirty="0"/>
          </a:p>
          <a:p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94308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066" name="Rectangle 3"/>
          <p:cNvSpPr>
            <a:spLocks noChangeArrowheads="1"/>
          </p:cNvSpPr>
          <p:nvPr/>
        </p:nvSpPr>
        <p:spPr bwMode="auto">
          <a:xfrm>
            <a:off x="32180" y="34346"/>
            <a:ext cx="8058080" cy="108976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defRPr sz="3200" b="1">
                <a:solidFill>
                  <a:schemeClr val="tx2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Blip>
                <a:blip r:embed="rId4"/>
              </a:buBlip>
              <a:defRPr sz="2800" b="1">
                <a:solidFill>
                  <a:schemeClr val="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9pPr>
          </a:lstStyle>
          <a:p>
            <a:pPr>
              <a:buClr>
                <a:srgbClr val="FFFF99"/>
              </a:buClr>
            </a:pPr>
            <a:r>
              <a:rPr lang="en-US" altLang="ja-JP" dirty="0" smtClean="0">
                <a:solidFill>
                  <a:srgbClr val="99FF99"/>
                </a:solidFill>
              </a:rPr>
              <a:t>Galactic-plane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sky-map</a:t>
            </a:r>
          </a:p>
          <a:p>
            <a:pPr lvl="1">
              <a:buClr>
                <a:srgbClr val="99FF99"/>
              </a:buClr>
            </a:pPr>
            <a:r>
              <a:rPr lang="en-US" altLang="ja-JP" dirty="0" smtClean="0">
                <a:solidFill>
                  <a:srgbClr val="FFFF99"/>
                </a:solidFill>
              </a:rPr>
              <a:t>Demonstration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for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direction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sensitivity</a:t>
            </a:r>
            <a:endParaRPr lang="en-US" altLang="ja-JP" dirty="0">
              <a:solidFill>
                <a:srgbClr val="FFFF99"/>
              </a:solidFill>
            </a:endParaRPr>
          </a:p>
        </p:txBody>
      </p:sp>
      <p:grpSp>
        <p:nvGrpSpPr>
          <p:cNvPr id="11" name="図形グループ 251"/>
          <p:cNvGrpSpPr/>
          <p:nvPr/>
        </p:nvGrpSpPr>
        <p:grpSpPr>
          <a:xfrm>
            <a:off x="-5896" y="1319183"/>
            <a:ext cx="4463659" cy="2759851"/>
            <a:chOff x="1261891" y="34783348"/>
            <a:chExt cx="5676108" cy="4251817"/>
          </a:xfrm>
        </p:grpSpPr>
        <p:grpSp>
          <p:nvGrpSpPr>
            <p:cNvPr id="12" name="図形グループ 232"/>
            <p:cNvGrpSpPr/>
            <p:nvPr/>
          </p:nvGrpSpPr>
          <p:grpSpPr>
            <a:xfrm>
              <a:off x="1261891" y="34783348"/>
              <a:ext cx="4112925" cy="4251817"/>
              <a:chOff x="1496587" y="35594606"/>
              <a:chExt cx="4112925" cy="4385059"/>
            </a:xfrm>
          </p:grpSpPr>
          <p:grpSp>
            <p:nvGrpSpPr>
              <p:cNvPr id="32" name="図形グループ 227"/>
              <p:cNvGrpSpPr/>
              <p:nvPr/>
            </p:nvGrpSpPr>
            <p:grpSpPr>
              <a:xfrm>
                <a:off x="1828331" y="35594606"/>
                <a:ext cx="3298174" cy="4385059"/>
                <a:chOff x="1828331" y="35594606"/>
                <a:chExt cx="3298174" cy="4385059"/>
              </a:xfrm>
            </p:grpSpPr>
            <p:grpSp>
              <p:nvGrpSpPr>
                <p:cNvPr id="36" name="図形グループ 208"/>
                <p:cNvGrpSpPr/>
                <p:nvPr/>
              </p:nvGrpSpPr>
              <p:grpSpPr>
                <a:xfrm>
                  <a:off x="2322551" y="35594606"/>
                  <a:ext cx="2692105" cy="4385059"/>
                  <a:chOff x="2322551" y="35594606"/>
                  <a:chExt cx="2692105" cy="4385059"/>
                </a:xfrm>
              </p:grpSpPr>
              <p:pic>
                <p:nvPicPr>
                  <p:cNvPr id="48" name="図 47" descr="名称未設定.png"/>
                  <p:cNvPicPr>
                    <a:picLocks noChangeAspect="1"/>
                  </p:cNvPicPr>
                  <p:nvPr/>
                </p:nvPicPr>
                <p:blipFill>
                  <a:blip r:embed="rId5">
                    <a:alphaModFix amt="57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11570" y="35594606"/>
                    <a:ext cx="2503086" cy="4251817"/>
                  </a:xfrm>
                  <a:prstGeom prst="rect">
                    <a:avLst/>
                  </a:prstGeom>
                </p:spPr>
              </p:pic>
              <p:pic>
                <p:nvPicPr>
                  <p:cNvPr id="49" name="図 48" descr="名称未設定.png"/>
                  <p:cNvPicPr>
                    <a:picLocks noChangeAspect="1"/>
                  </p:cNvPicPr>
                  <p:nvPr/>
                </p:nvPicPr>
                <p:blipFill>
                  <a:blip r:embed="rId6">
                    <a:alphaModFix amt="43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22551" y="35692003"/>
                    <a:ext cx="2545083" cy="4287662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37" name="直線矢印コネクタ 36"/>
                <p:cNvCxnSpPr/>
                <p:nvPr/>
              </p:nvCxnSpPr>
              <p:spPr>
                <a:xfrm flipH="1">
                  <a:off x="1828331" y="37624529"/>
                  <a:ext cx="1730948" cy="1169481"/>
                </a:xfrm>
                <a:prstGeom prst="straightConnector1">
                  <a:avLst/>
                </a:prstGeom>
                <a:ln w="38100" cap="flat" cmpd="sng">
                  <a:solidFill>
                    <a:srgbClr val="FF0000"/>
                  </a:solidFill>
                  <a:headEnd type="none"/>
                  <a:tailEnd type="stealth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矢印コネクタ 37"/>
                <p:cNvCxnSpPr/>
                <p:nvPr/>
              </p:nvCxnSpPr>
              <p:spPr>
                <a:xfrm>
                  <a:off x="3534354" y="37624529"/>
                  <a:ext cx="1592151" cy="886129"/>
                </a:xfrm>
                <a:prstGeom prst="straightConnector1">
                  <a:avLst/>
                </a:prstGeom>
                <a:ln w="38100" cap="flat" cmpd="sng">
                  <a:solidFill>
                    <a:schemeClr val="tx1"/>
                  </a:solidFill>
                  <a:headEnd type="none"/>
                  <a:tailEnd type="stealth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矢印コネクタ 38"/>
                <p:cNvCxnSpPr/>
                <p:nvPr/>
              </p:nvCxnSpPr>
              <p:spPr>
                <a:xfrm flipV="1">
                  <a:off x="3559279" y="36043784"/>
                  <a:ext cx="0" cy="1580745"/>
                </a:xfrm>
                <a:prstGeom prst="straightConnector1">
                  <a:avLst/>
                </a:prstGeom>
                <a:ln w="38100" cap="flat" cmpd="sng">
                  <a:solidFill>
                    <a:schemeClr val="tx1"/>
                  </a:solidFill>
                  <a:headEnd type="none"/>
                  <a:tailEnd type="stealth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コネクタ 39"/>
                <p:cNvCxnSpPr/>
                <p:nvPr/>
              </p:nvCxnSpPr>
              <p:spPr>
                <a:xfrm flipH="1">
                  <a:off x="1955995" y="37624530"/>
                  <a:ext cx="1603286" cy="211304"/>
                </a:xfrm>
                <a:prstGeom prst="line">
                  <a:avLst/>
                </a:prstGeom>
                <a:ln w="38100" cap="flat" cmpd="sng">
                  <a:solidFill>
                    <a:srgbClr val="0000FF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コネクタ 40"/>
                <p:cNvCxnSpPr/>
                <p:nvPr/>
              </p:nvCxnSpPr>
              <p:spPr>
                <a:xfrm flipV="1">
                  <a:off x="1955995" y="36262868"/>
                  <a:ext cx="2467767" cy="1572966"/>
                </a:xfrm>
                <a:prstGeom prst="line">
                  <a:avLst/>
                </a:prstGeom>
                <a:ln cap="flat">
                  <a:solidFill>
                    <a:srgbClr val="0000FF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アーチ 41"/>
                <p:cNvSpPr/>
                <p:nvPr/>
              </p:nvSpPr>
              <p:spPr>
                <a:xfrm rot="15812027">
                  <a:off x="3304584" y="37046823"/>
                  <a:ext cx="979936" cy="1155412"/>
                </a:xfrm>
                <a:prstGeom prst="blockArc">
                  <a:avLst>
                    <a:gd name="adj1" fmla="val 15513667"/>
                    <a:gd name="adj2" fmla="val 355141"/>
                    <a:gd name="adj3" fmla="val 5663"/>
                  </a:avLst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scene3d>
                  <a:camera prst="orthographicFront">
                    <a:rot lat="3300000" lon="899957" rev="20099999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テキスト ボックス 42"/>
                <p:cNvSpPr txBox="1"/>
                <p:nvPr/>
              </p:nvSpPr>
              <p:spPr>
                <a:xfrm>
                  <a:off x="3978681" y="37541569"/>
                  <a:ext cx="560973" cy="6357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000" dirty="0" smtClean="0">
                      <a:latin typeface="ヒラギノ角ゴ ProN W6"/>
                      <a:ea typeface="ヒラギノ角ゴ ProN W6"/>
                      <a:cs typeface="ヒラギノ角ゴ ProN W6"/>
                    </a:rPr>
                    <a:t>φ</a:t>
                  </a:r>
                  <a:endParaRPr kumimoji="1" lang="ja-JP" altLang="en-US" sz="2000" dirty="0"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44" name="アーチ 43"/>
                <p:cNvSpPr/>
                <p:nvPr/>
              </p:nvSpPr>
              <p:spPr>
                <a:xfrm rot="3964749">
                  <a:off x="3479879" y="37293282"/>
                  <a:ext cx="530977" cy="584741"/>
                </a:xfrm>
                <a:prstGeom prst="blockArc">
                  <a:avLst>
                    <a:gd name="adj1" fmla="val 12985771"/>
                    <a:gd name="adj2" fmla="val 20943344"/>
                    <a:gd name="adj3" fmla="val 7221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scene3d>
                  <a:camera prst="orthographicFront">
                    <a:rot lat="21031046" lon="21244179" rev="355779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テキスト ボックス 44"/>
                <p:cNvSpPr txBox="1"/>
                <p:nvPr/>
              </p:nvSpPr>
              <p:spPr>
                <a:xfrm>
                  <a:off x="2396912" y="37024363"/>
                  <a:ext cx="560973" cy="6357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000" dirty="0" smtClean="0">
                      <a:latin typeface="ヒラギノ角ゴ ProN W6"/>
                      <a:ea typeface="ヒラギノ角ゴ ProN W6"/>
                      <a:cs typeface="ヒラギノ角ゴ ProN W6"/>
                    </a:rPr>
                    <a:t>θ</a:t>
                  </a:r>
                  <a:endParaRPr kumimoji="1" lang="ja-JP" altLang="en-US" sz="2000" dirty="0"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cxnSp>
              <p:nvCxnSpPr>
                <p:cNvPr id="46" name="直線コネクタ 45"/>
                <p:cNvCxnSpPr/>
                <p:nvPr/>
              </p:nvCxnSpPr>
              <p:spPr>
                <a:xfrm flipV="1">
                  <a:off x="3578556" y="36262868"/>
                  <a:ext cx="845206" cy="1361662"/>
                </a:xfrm>
                <a:prstGeom prst="line">
                  <a:avLst/>
                </a:prstGeom>
                <a:ln w="28575" cap="flat" cmpd="sng">
                  <a:solidFill>
                    <a:srgbClr val="0000FF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テキスト ボックス 46"/>
                <p:cNvSpPr txBox="1"/>
                <p:nvPr/>
              </p:nvSpPr>
              <p:spPr>
                <a:xfrm>
                  <a:off x="2349287" y="36007618"/>
                  <a:ext cx="902812" cy="4001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000" dirty="0" err="1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ヒラギノ明朝 Pro W6"/>
                      <a:ea typeface="ヒラギノ明朝 Pro W6"/>
                      <a:cs typeface="ヒラギノ明朝 Pro W6"/>
                    </a:rPr>
                    <a:t>μPIC</a:t>
                  </a:r>
                  <a:endParaRPr kumimoji="1" lang="ja-JP" alt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ヒラギノ明朝 Pro W6"/>
                    <a:ea typeface="ヒラギノ明朝 Pro W6"/>
                    <a:cs typeface="ヒラギノ明朝 Pro W6"/>
                  </a:endParaRPr>
                </a:p>
              </p:txBody>
            </p:sp>
          </p:grpSp>
          <p:sp>
            <p:nvSpPr>
              <p:cNvPr id="33" name="テキスト ボックス 32"/>
              <p:cNvSpPr txBox="1"/>
              <p:nvPr/>
            </p:nvSpPr>
            <p:spPr>
              <a:xfrm>
                <a:off x="1496587" y="38685284"/>
                <a:ext cx="3557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>
                    <a:latin typeface="ヒラギノ明朝 Pro W6"/>
                    <a:ea typeface="ヒラギノ明朝 Pro W6"/>
                    <a:cs typeface="ヒラギノ明朝 Pro W6"/>
                  </a:rPr>
                  <a:t>Z</a:t>
                </a:r>
                <a:endParaRPr kumimoji="1" lang="ja-JP" altLang="en-US" sz="2000" dirty="0">
                  <a:latin typeface="ヒラギノ明朝 Pro W6"/>
                  <a:ea typeface="ヒラギノ明朝 Pro W6"/>
                  <a:cs typeface="ヒラギノ明朝 Pro W6"/>
                </a:endParaRPr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5219662" y="38310603"/>
                <a:ext cx="3898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latin typeface="ヒラギノ明朝 Pro W6"/>
                    <a:ea typeface="ヒラギノ明朝 Pro W6"/>
                    <a:cs typeface="ヒラギノ明朝 Pro W6"/>
                  </a:rPr>
                  <a:t>Y</a:t>
                </a:r>
                <a:endParaRPr kumimoji="1" lang="ja-JP" altLang="en-US" sz="2000" dirty="0">
                  <a:latin typeface="ヒラギノ明朝 Pro W6"/>
                  <a:ea typeface="ヒラギノ明朝 Pro W6"/>
                  <a:cs typeface="ヒラギノ明朝 Pro W6"/>
                </a:endParaRPr>
              </a:p>
            </p:txBody>
          </p:sp>
          <p:sp>
            <p:nvSpPr>
              <p:cNvPr id="35" name="テキスト ボックス 34"/>
              <p:cNvSpPr txBox="1"/>
              <p:nvPr/>
            </p:nvSpPr>
            <p:spPr>
              <a:xfrm>
                <a:off x="3375043" y="35730513"/>
                <a:ext cx="5211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 smtClean="0">
                    <a:latin typeface="ヒラギノ明朝 Pro W6"/>
                    <a:ea typeface="ヒラギノ明朝 Pro W6"/>
                    <a:cs typeface="ヒラギノ明朝 Pro W6"/>
                  </a:rPr>
                  <a:t>X</a:t>
                </a:r>
                <a:endParaRPr kumimoji="1" lang="ja-JP" altLang="en-US" sz="2000" dirty="0">
                  <a:latin typeface="ヒラギノ明朝 Pro W6"/>
                  <a:ea typeface="ヒラギノ明朝 Pro W6"/>
                  <a:cs typeface="ヒラギノ明朝 Pro W6"/>
                </a:endParaRPr>
              </a:p>
            </p:txBody>
          </p:sp>
        </p:grpSp>
        <p:grpSp>
          <p:nvGrpSpPr>
            <p:cNvPr id="13" name="図形グループ 283"/>
            <p:cNvGrpSpPr/>
            <p:nvPr/>
          </p:nvGrpSpPr>
          <p:grpSpPr>
            <a:xfrm>
              <a:off x="4596831" y="34811038"/>
              <a:ext cx="2341168" cy="2304303"/>
              <a:chOff x="4661875" y="33957728"/>
              <a:chExt cx="3387655" cy="3650549"/>
            </a:xfrm>
          </p:grpSpPr>
          <p:grpSp>
            <p:nvGrpSpPr>
              <p:cNvPr id="15" name="図形グループ 261"/>
              <p:cNvGrpSpPr/>
              <p:nvPr/>
            </p:nvGrpSpPr>
            <p:grpSpPr>
              <a:xfrm>
                <a:off x="4661875" y="33957728"/>
                <a:ext cx="3387655" cy="3650549"/>
                <a:chOff x="5805394" y="33006136"/>
                <a:chExt cx="3387655" cy="3650549"/>
              </a:xfrm>
            </p:grpSpPr>
            <p:cxnSp>
              <p:nvCxnSpPr>
                <p:cNvPr id="17" name="直線矢印コネクタ 16"/>
                <p:cNvCxnSpPr/>
                <p:nvPr/>
              </p:nvCxnSpPr>
              <p:spPr>
                <a:xfrm>
                  <a:off x="7436013" y="34669494"/>
                  <a:ext cx="549663" cy="1086868"/>
                </a:xfrm>
                <a:prstGeom prst="straightConnector1">
                  <a:avLst/>
                </a:prstGeom>
                <a:ln w="19050" cap="flat" cmpd="sng">
                  <a:solidFill>
                    <a:srgbClr val="FF0000"/>
                  </a:solidFill>
                  <a:headEnd type="none"/>
                  <a:tailEnd type="stealth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" name="図形グループ 263"/>
                <p:cNvGrpSpPr/>
                <p:nvPr/>
              </p:nvGrpSpPr>
              <p:grpSpPr>
                <a:xfrm>
                  <a:off x="5805394" y="33006136"/>
                  <a:ext cx="3387655" cy="3650549"/>
                  <a:chOff x="5805394" y="33006136"/>
                  <a:chExt cx="3387655" cy="3650549"/>
                </a:xfrm>
              </p:grpSpPr>
              <p:cxnSp>
                <p:nvCxnSpPr>
                  <p:cNvPr id="19" name="直線矢印コネクタ 18"/>
                  <p:cNvCxnSpPr/>
                  <p:nvPr/>
                </p:nvCxnSpPr>
                <p:spPr>
                  <a:xfrm flipV="1">
                    <a:off x="7436013" y="33416240"/>
                    <a:ext cx="0" cy="1257482"/>
                  </a:xfrm>
                  <a:prstGeom prst="straightConnector1">
                    <a:avLst/>
                  </a:prstGeom>
                  <a:ln w="19050" cap="flat" cmpd="sng">
                    <a:solidFill>
                      <a:schemeClr val="tx1"/>
                    </a:solidFill>
                    <a:headEnd type="none"/>
                    <a:tailEnd type="stealth" w="med" len="lg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直線矢印コネクタ 19"/>
                  <p:cNvCxnSpPr/>
                  <p:nvPr/>
                </p:nvCxnSpPr>
                <p:spPr>
                  <a:xfrm flipH="1" flipV="1">
                    <a:off x="6255399" y="34673722"/>
                    <a:ext cx="1180614" cy="1"/>
                  </a:xfrm>
                  <a:prstGeom prst="straightConnector1">
                    <a:avLst/>
                  </a:prstGeom>
                  <a:ln w="19050" cap="flat" cmpd="sng">
                    <a:solidFill>
                      <a:schemeClr val="tx1"/>
                    </a:solidFill>
                    <a:headEnd type="none"/>
                    <a:tailEnd type="stealth" w="med" len="lg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線矢印コネクタ 20"/>
                  <p:cNvCxnSpPr/>
                  <p:nvPr/>
                </p:nvCxnSpPr>
                <p:spPr>
                  <a:xfrm flipV="1">
                    <a:off x="7436013" y="34673720"/>
                    <a:ext cx="1240536" cy="1"/>
                  </a:xfrm>
                  <a:prstGeom prst="straightConnector1">
                    <a:avLst/>
                  </a:prstGeom>
                  <a:ln w="19050" cap="flat" cmpd="sng">
                    <a:solidFill>
                      <a:schemeClr val="tx1"/>
                    </a:solidFill>
                    <a:headEnd type="none"/>
                    <a:tailEnd type="stealth" w="med" len="lg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線矢印コネクタ 21"/>
                  <p:cNvCxnSpPr/>
                  <p:nvPr/>
                </p:nvCxnSpPr>
                <p:spPr>
                  <a:xfrm>
                    <a:off x="7436013" y="34677044"/>
                    <a:ext cx="0" cy="1228396"/>
                  </a:xfrm>
                  <a:prstGeom prst="straightConnector1">
                    <a:avLst/>
                  </a:prstGeom>
                  <a:ln w="19050" cap="flat" cmpd="sng">
                    <a:solidFill>
                      <a:schemeClr val="tx1"/>
                    </a:solidFill>
                    <a:headEnd type="none"/>
                    <a:tailEnd type="stealth" w="med" len="lg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テキスト ボックス 22"/>
                  <p:cNvSpPr txBox="1"/>
                  <p:nvPr/>
                </p:nvSpPr>
                <p:spPr>
                  <a:xfrm>
                    <a:off x="7234097" y="33006136"/>
                    <a:ext cx="403831" cy="7511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1400" dirty="0" smtClean="0">
                        <a:latin typeface="ヒラギノ明朝 Pro W6"/>
                        <a:ea typeface="ヒラギノ明朝 Pro W6"/>
                        <a:cs typeface="ヒラギノ明朝 Pro W6"/>
                      </a:rPr>
                      <a:t>N</a:t>
                    </a:r>
                    <a:endParaRPr kumimoji="1" lang="ja-JP" altLang="en-US" sz="1400" dirty="0">
                      <a:latin typeface="ヒラギノ明朝 Pro W6"/>
                      <a:ea typeface="ヒラギノ明朝 Pro W6"/>
                      <a:cs typeface="ヒラギノ明朝 Pro W6"/>
                    </a:endParaRPr>
                  </a:p>
                </p:txBody>
              </p:sp>
              <p:sp>
                <p:nvSpPr>
                  <p:cNvPr id="24" name="テキスト ボックス 23"/>
                  <p:cNvSpPr txBox="1"/>
                  <p:nvPr/>
                </p:nvSpPr>
                <p:spPr>
                  <a:xfrm>
                    <a:off x="8671923" y="34476989"/>
                    <a:ext cx="521126" cy="7511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1400" dirty="0" smtClean="0">
                        <a:latin typeface="ヒラギノ明朝 Pro W6"/>
                        <a:ea typeface="ヒラギノ明朝 Pro W6"/>
                        <a:cs typeface="ヒラギノ明朝 Pro W6"/>
                      </a:rPr>
                      <a:t>E</a:t>
                    </a:r>
                    <a:endParaRPr kumimoji="1" lang="ja-JP" altLang="en-US" sz="1400" dirty="0">
                      <a:latin typeface="ヒラギノ明朝 Pro W6"/>
                      <a:ea typeface="ヒラギノ明朝 Pro W6"/>
                      <a:cs typeface="ヒラギノ明朝 Pro W6"/>
                    </a:endParaRPr>
                  </a:p>
                </p:txBody>
              </p:sp>
              <p:sp>
                <p:nvSpPr>
                  <p:cNvPr id="25" name="テキスト ボックス 24"/>
                  <p:cNvSpPr txBox="1"/>
                  <p:nvPr/>
                </p:nvSpPr>
                <p:spPr>
                  <a:xfrm>
                    <a:off x="5805394" y="34476989"/>
                    <a:ext cx="521126" cy="7511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1400" dirty="0" smtClean="0">
                        <a:latin typeface="ヒラギノ明朝 Pro W6"/>
                        <a:ea typeface="ヒラギノ明朝 Pro W6"/>
                        <a:cs typeface="ヒラギノ明朝 Pro W6"/>
                      </a:rPr>
                      <a:t>W</a:t>
                    </a:r>
                    <a:endParaRPr kumimoji="1" lang="ja-JP" altLang="en-US" sz="1400" dirty="0">
                      <a:latin typeface="ヒラギノ明朝 Pro W6"/>
                      <a:ea typeface="ヒラギノ明朝 Pro W6"/>
                      <a:cs typeface="ヒラギノ明朝 Pro W6"/>
                    </a:endParaRPr>
                  </a:p>
                </p:txBody>
              </p:sp>
              <p:sp>
                <p:nvSpPr>
                  <p:cNvPr id="26" name="テキスト ボックス 25"/>
                  <p:cNvSpPr txBox="1"/>
                  <p:nvPr/>
                </p:nvSpPr>
                <p:spPr>
                  <a:xfrm>
                    <a:off x="7234097" y="35905505"/>
                    <a:ext cx="403831" cy="7511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1400" dirty="0" smtClean="0">
                        <a:latin typeface="ヒラギノ明朝 Pro W6"/>
                        <a:ea typeface="ヒラギノ明朝 Pro W6"/>
                        <a:cs typeface="ヒラギノ明朝 Pro W6"/>
                      </a:rPr>
                      <a:t>S</a:t>
                    </a:r>
                    <a:endParaRPr kumimoji="1" lang="ja-JP" altLang="en-US" sz="1400" dirty="0">
                      <a:latin typeface="ヒラギノ明朝 Pro W6"/>
                      <a:ea typeface="ヒラギノ明朝 Pro W6"/>
                      <a:cs typeface="ヒラギノ明朝 Pro W6"/>
                    </a:endParaRPr>
                  </a:p>
                </p:txBody>
              </p:sp>
              <p:sp>
                <p:nvSpPr>
                  <p:cNvPr id="28" name="アーチ 27"/>
                  <p:cNvSpPr/>
                  <p:nvPr/>
                </p:nvSpPr>
                <p:spPr>
                  <a:xfrm rot="8949320">
                    <a:off x="7346775" y="34944025"/>
                    <a:ext cx="360723" cy="389532"/>
                  </a:xfrm>
                  <a:prstGeom prst="blockArc">
                    <a:avLst>
                      <a:gd name="adj1" fmla="val 13629490"/>
                      <a:gd name="adj2" fmla="val 19782775"/>
                      <a:gd name="adj3" fmla="val 11624"/>
                    </a:avLst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9" name="テキスト ボックス 28"/>
                  <p:cNvSpPr txBox="1"/>
                  <p:nvPr/>
                </p:nvSpPr>
                <p:spPr>
                  <a:xfrm>
                    <a:off x="7425222" y="35272955"/>
                    <a:ext cx="675448" cy="43883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1200" dirty="0" smtClean="0">
                        <a:latin typeface="ヒラギノ角ゴ ProN W6"/>
                        <a:ea typeface="ヒラギノ角ゴ ProN W6"/>
                        <a:cs typeface="ヒラギノ角ゴ ProN W6"/>
                      </a:rPr>
                      <a:t>30°</a:t>
                    </a:r>
                    <a:endParaRPr kumimoji="1" lang="ja-JP" altLang="en-US" sz="1200" dirty="0">
                      <a:latin typeface="ヒラギノ角ゴ ProN W6"/>
                      <a:ea typeface="ヒラギノ角ゴ ProN W6"/>
                      <a:cs typeface="ヒラギノ角ゴ ProN W6"/>
                    </a:endParaRPr>
                  </a:p>
                </p:txBody>
              </p:sp>
            </p:grpSp>
          </p:grpSp>
          <p:sp>
            <p:nvSpPr>
              <p:cNvPr id="16" name="テキスト ボックス 15"/>
              <p:cNvSpPr txBox="1"/>
              <p:nvPr/>
            </p:nvSpPr>
            <p:spPr>
              <a:xfrm>
                <a:off x="6843538" y="36615108"/>
                <a:ext cx="521125" cy="487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400" dirty="0" smtClean="0">
                    <a:solidFill>
                      <a:srgbClr val="FF0000"/>
                    </a:solidFill>
                    <a:latin typeface="ヒラギノ明朝 Pro W6"/>
                    <a:ea typeface="ヒラギノ明朝 Pro W6"/>
                    <a:cs typeface="ヒラギノ明朝 Pro W6"/>
                  </a:rPr>
                  <a:t>Z</a:t>
                </a:r>
                <a:endParaRPr kumimoji="1" lang="ja-JP" altLang="en-US" sz="1400" dirty="0">
                  <a:solidFill>
                    <a:srgbClr val="FF0000"/>
                  </a:solidFill>
                  <a:latin typeface="ヒラギノ明朝 Pro W6"/>
                  <a:ea typeface="ヒラギノ明朝 Pro W6"/>
                  <a:cs typeface="ヒラギノ明朝 Pro W6"/>
                </a:endParaRPr>
              </a:p>
            </p:txBody>
          </p:sp>
        </p:grpSp>
      </p:grpSp>
      <p:grpSp>
        <p:nvGrpSpPr>
          <p:cNvPr id="51" name="図形グループ 8"/>
          <p:cNvGrpSpPr/>
          <p:nvPr/>
        </p:nvGrpSpPr>
        <p:grpSpPr>
          <a:xfrm>
            <a:off x="4197478" y="1027969"/>
            <a:ext cx="5243897" cy="2922602"/>
            <a:chOff x="7089772" y="27785543"/>
            <a:chExt cx="6693908" cy="4502551"/>
          </a:xfrm>
        </p:grpSpPr>
        <p:grpSp>
          <p:nvGrpSpPr>
            <p:cNvPr id="52" name="図形グループ 252"/>
            <p:cNvGrpSpPr/>
            <p:nvPr/>
          </p:nvGrpSpPr>
          <p:grpSpPr>
            <a:xfrm>
              <a:off x="8206308" y="28344858"/>
              <a:ext cx="4534053" cy="3408558"/>
              <a:chOff x="8681793" y="37257208"/>
              <a:chExt cx="4534053" cy="3408558"/>
            </a:xfrm>
          </p:grpSpPr>
          <p:sp>
            <p:nvSpPr>
              <p:cNvPr id="55" name="正方形/長方形 54"/>
              <p:cNvSpPr/>
              <p:nvPr/>
            </p:nvSpPr>
            <p:spPr>
              <a:xfrm>
                <a:off x="8681793" y="37257208"/>
                <a:ext cx="4534053" cy="3408558"/>
              </a:xfrm>
              <a:prstGeom prst="rect">
                <a:avLst/>
              </a:prstGeom>
              <a:solidFill>
                <a:schemeClr val="bg1">
                  <a:lumMod val="50000"/>
                  <a:alpha val="23000"/>
                </a:schemeClr>
              </a:solidFill>
              <a:scene3d>
                <a:camera prst="orthographicFront">
                  <a:rot lat="20203604" lon="3476221" rev="18322833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56" name="図形グループ 233"/>
              <p:cNvGrpSpPr/>
              <p:nvPr/>
            </p:nvGrpSpPr>
            <p:grpSpPr>
              <a:xfrm>
                <a:off x="9261991" y="37543066"/>
                <a:ext cx="3204655" cy="2529980"/>
                <a:chOff x="11169406" y="33225220"/>
                <a:chExt cx="3204655" cy="2529980"/>
              </a:xfrm>
            </p:grpSpPr>
            <p:cxnSp>
              <p:nvCxnSpPr>
                <p:cNvPr id="57" name="直線矢印コネクタ 56"/>
                <p:cNvCxnSpPr/>
                <p:nvPr/>
              </p:nvCxnSpPr>
              <p:spPr>
                <a:xfrm flipH="1">
                  <a:off x="11918606" y="34556312"/>
                  <a:ext cx="993788" cy="686074"/>
                </a:xfrm>
                <a:prstGeom prst="straightConnector1">
                  <a:avLst/>
                </a:prstGeom>
                <a:ln w="38100" cap="flat" cmpd="sng">
                  <a:solidFill>
                    <a:schemeClr val="tx1"/>
                  </a:solidFill>
                  <a:headEnd type="none"/>
                  <a:tailEnd type="stealth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矢印コネクタ 57"/>
                <p:cNvCxnSpPr/>
                <p:nvPr/>
              </p:nvCxnSpPr>
              <p:spPr>
                <a:xfrm>
                  <a:off x="12912394" y="34556312"/>
                  <a:ext cx="1043623" cy="582480"/>
                </a:xfrm>
                <a:prstGeom prst="straightConnector1">
                  <a:avLst/>
                </a:prstGeom>
                <a:ln w="38100" cap="flat" cmpd="sng">
                  <a:solidFill>
                    <a:schemeClr val="tx1"/>
                  </a:solidFill>
                  <a:headEnd type="none"/>
                  <a:tailEnd type="stealth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矢印コネクタ 58"/>
                <p:cNvCxnSpPr/>
                <p:nvPr/>
              </p:nvCxnSpPr>
              <p:spPr>
                <a:xfrm flipV="1">
                  <a:off x="12912394" y="33225220"/>
                  <a:ext cx="0" cy="1331092"/>
                </a:xfrm>
                <a:prstGeom prst="straightConnector1">
                  <a:avLst/>
                </a:prstGeom>
                <a:ln w="38100" cap="flat" cmpd="sng">
                  <a:solidFill>
                    <a:schemeClr val="tx1"/>
                  </a:solidFill>
                  <a:headEnd type="none"/>
                  <a:tailEnd type="stealth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テキスト ボックス 59"/>
                <p:cNvSpPr txBox="1"/>
                <p:nvPr/>
              </p:nvSpPr>
              <p:spPr>
                <a:xfrm>
                  <a:off x="11477461" y="35138792"/>
                  <a:ext cx="479234" cy="6164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000" dirty="0" smtClean="0">
                      <a:latin typeface="ヒラギノ明朝 Pro W6"/>
                      <a:ea typeface="ヒラギノ明朝 Pro W6"/>
                      <a:cs typeface="ヒラギノ明朝 Pro W6"/>
                    </a:rPr>
                    <a:t>W</a:t>
                  </a:r>
                  <a:endParaRPr kumimoji="1" lang="ja-JP" altLang="en-US" sz="2000" dirty="0">
                    <a:latin typeface="ヒラギノ明朝 Pro W6"/>
                    <a:ea typeface="ヒラギノ明朝 Pro W6"/>
                    <a:cs typeface="ヒラギノ明朝 Pro W6"/>
                  </a:endParaRPr>
                </a:p>
              </p:txBody>
            </p:sp>
            <p:sp>
              <p:nvSpPr>
                <p:cNvPr id="61" name="テキスト ボックス 60"/>
                <p:cNvSpPr txBox="1"/>
                <p:nvPr/>
              </p:nvSpPr>
              <p:spPr>
                <a:xfrm>
                  <a:off x="13931091" y="35072901"/>
                  <a:ext cx="432169" cy="6164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000" dirty="0" smtClean="0">
                      <a:latin typeface="ヒラギノ明朝 Pro W6"/>
                      <a:ea typeface="ヒラギノ明朝 Pro W6"/>
                      <a:cs typeface="ヒラギノ明朝 Pro W6"/>
                    </a:rPr>
                    <a:t>S</a:t>
                  </a:r>
                  <a:endParaRPr kumimoji="1" lang="ja-JP" altLang="en-US" sz="2000" dirty="0">
                    <a:latin typeface="ヒラギノ明朝 Pro W6"/>
                    <a:ea typeface="ヒラギノ明朝 Pro W6"/>
                    <a:cs typeface="ヒラギノ明朝 Pro W6"/>
                  </a:endParaRPr>
                </a:p>
              </p:txBody>
            </p:sp>
            <p:sp>
              <p:nvSpPr>
                <p:cNvPr id="62" name="テキスト ボックス 61"/>
                <p:cNvSpPr txBox="1"/>
                <p:nvPr/>
              </p:nvSpPr>
              <p:spPr>
                <a:xfrm>
                  <a:off x="13852937" y="33634860"/>
                  <a:ext cx="521124" cy="6164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000" dirty="0" smtClean="0">
                      <a:latin typeface="ヒラギノ明朝 Pro W6"/>
                      <a:ea typeface="ヒラギノ明朝 Pro W6"/>
                      <a:cs typeface="ヒラギノ明朝 Pro W6"/>
                    </a:rPr>
                    <a:t>E</a:t>
                  </a:r>
                  <a:endParaRPr kumimoji="1" lang="ja-JP" altLang="en-US" sz="2000" dirty="0">
                    <a:latin typeface="ヒラギノ明朝 Pro W6"/>
                    <a:ea typeface="ヒラギノ明朝 Pro W6"/>
                    <a:cs typeface="ヒラギノ明朝 Pro W6"/>
                  </a:endParaRPr>
                </a:p>
              </p:txBody>
            </p:sp>
            <p:cxnSp>
              <p:nvCxnSpPr>
                <p:cNvPr id="63" name="直線矢印コネクタ 62"/>
                <p:cNvCxnSpPr/>
                <p:nvPr/>
              </p:nvCxnSpPr>
              <p:spPr>
                <a:xfrm flipV="1">
                  <a:off x="12887469" y="33863120"/>
                  <a:ext cx="965468" cy="716573"/>
                </a:xfrm>
                <a:prstGeom prst="straightConnector1">
                  <a:avLst/>
                </a:prstGeom>
                <a:ln w="38100" cap="flat" cmpd="sng">
                  <a:solidFill>
                    <a:schemeClr val="tx1"/>
                  </a:solidFill>
                  <a:headEnd type="none"/>
                  <a:tailEnd type="stealth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線矢印コネクタ 63"/>
                <p:cNvCxnSpPr/>
                <p:nvPr/>
              </p:nvCxnSpPr>
              <p:spPr>
                <a:xfrm flipH="1" flipV="1">
                  <a:off x="11806760" y="33925031"/>
                  <a:ext cx="1105634" cy="631282"/>
                </a:xfrm>
                <a:prstGeom prst="straightConnector1">
                  <a:avLst/>
                </a:prstGeom>
                <a:ln w="38100" cap="flat" cmpd="sng">
                  <a:solidFill>
                    <a:schemeClr val="tx1"/>
                  </a:solidFill>
                  <a:headEnd type="none"/>
                  <a:tailEnd type="stealth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線コネクタ 64"/>
                <p:cNvCxnSpPr/>
                <p:nvPr/>
              </p:nvCxnSpPr>
              <p:spPr>
                <a:xfrm flipH="1" flipV="1">
                  <a:off x="12688315" y="33863120"/>
                  <a:ext cx="224081" cy="693194"/>
                </a:xfrm>
                <a:prstGeom prst="line">
                  <a:avLst/>
                </a:prstGeom>
                <a:ln cap="flat"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線コネクタ 65"/>
                <p:cNvCxnSpPr/>
                <p:nvPr/>
              </p:nvCxnSpPr>
              <p:spPr>
                <a:xfrm flipV="1">
                  <a:off x="12688315" y="33884559"/>
                  <a:ext cx="0" cy="1473451"/>
                </a:xfrm>
                <a:prstGeom prst="line">
                  <a:avLst/>
                </a:prstGeom>
                <a:ln w="19050" cap="flat" cmpd="sng">
                  <a:solidFill>
                    <a:srgbClr val="0000FF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テキスト ボックス 66"/>
                <p:cNvSpPr txBox="1"/>
                <p:nvPr/>
              </p:nvSpPr>
              <p:spPr>
                <a:xfrm>
                  <a:off x="11402930" y="33634860"/>
                  <a:ext cx="403830" cy="6164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000" dirty="0" smtClean="0">
                      <a:latin typeface="ヒラギノ明朝 Pro W6"/>
                      <a:ea typeface="ヒラギノ明朝 Pro W6"/>
                      <a:cs typeface="ヒラギノ明朝 Pro W6"/>
                    </a:rPr>
                    <a:t>N</a:t>
                  </a:r>
                  <a:endParaRPr kumimoji="1" lang="ja-JP" altLang="en-US" sz="2000" dirty="0">
                    <a:latin typeface="ヒラギノ明朝 Pro W6"/>
                    <a:ea typeface="ヒラギノ明朝 Pro W6"/>
                    <a:cs typeface="ヒラギノ明朝 Pro W6"/>
                  </a:endParaRPr>
                </a:p>
              </p:txBody>
            </p:sp>
            <p:sp>
              <p:nvSpPr>
                <p:cNvPr id="68" name="円弧 67"/>
                <p:cNvSpPr/>
                <p:nvPr/>
              </p:nvSpPr>
              <p:spPr>
                <a:xfrm rot="7025068">
                  <a:off x="12634577" y="34299057"/>
                  <a:ext cx="783648" cy="584054"/>
                </a:xfrm>
                <a:prstGeom prst="arc">
                  <a:avLst>
                    <a:gd name="adj1" fmla="val 16638476"/>
                    <a:gd name="adj2" fmla="val 0"/>
                  </a:avLst>
                </a:prstGeom>
                <a:ln cap="flat"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cxnSp>
              <p:nvCxnSpPr>
                <p:cNvPr id="69" name="直線コネクタ 68"/>
                <p:cNvCxnSpPr/>
                <p:nvPr/>
              </p:nvCxnSpPr>
              <p:spPr>
                <a:xfrm flipV="1">
                  <a:off x="12688315" y="34586883"/>
                  <a:ext cx="224081" cy="771127"/>
                </a:xfrm>
                <a:prstGeom prst="line">
                  <a:avLst/>
                </a:prstGeom>
                <a:ln w="19050" cap="flat" cmpd="sng">
                  <a:solidFill>
                    <a:srgbClr val="0000FF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円弧 69"/>
                <p:cNvSpPr/>
                <p:nvPr/>
              </p:nvSpPr>
              <p:spPr>
                <a:xfrm rot="13594311">
                  <a:off x="12749663" y="34468454"/>
                  <a:ext cx="541704" cy="402081"/>
                </a:xfrm>
                <a:prstGeom prst="arc">
                  <a:avLst>
                    <a:gd name="adj1" fmla="val 16638476"/>
                    <a:gd name="adj2" fmla="val 838951"/>
                  </a:avLst>
                </a:prstGeom>
                <a:ln cap="flat"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1" name="テキスト ボックス 70"/>
                <p:cNvSpPr txBox="1"/>
                <p:nvPr/>
              </p:nvSpPr>
              <p:spPr>
                <a:xfrm>
                  <a:off x="12654835" y="35072901"/>
                  <a:ext cx="1283411" cy="6164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 smtClean="0">
                      <a:latin typeface="ヒラギノ角ゴ ProN W6"/>
                      <a:ea typeface="ヒラギノ角ゴ ProN W6"/>
                      <a:cs typeface="ヒラギノ角ゴ ProN W6"/>
                    </a:rPr>
                    <a:t>latitude</a:t>
                  </a:r>
                  <a:endParaRPr kumimoji="1" lang="ja-JP" altLang="en-US" sz="2000" dirty="0"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  <p:sp>
              <p:nvSpPr>
                <p:cNvPr id="72" name="テキスト ボックス 71"/>
                <p:cNvSpPr txBox="1"/>
                <p:nvPr/>
              </p:nvSpPr>
              <p:spPr>
                <a:xfrm>
                  <a:off x="11169406" y="34234167"/>
                  <a:ext cx="1457344" cy="6164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000" dirty="0" smtClean="0">
                      <a:latin typeface="ヒラギノ角ゴ ProN W6"/>
                      <a:ea typeface="ヒラギノ角ゴ ProN W6"/>
                      <a:cs typeface="ヒラギノ角ゴ ProN W6"/>
                    </a:rPr>
                    <a:t>elevation</a:t>
                  </a:r>
                  <a:endParaRPr kumimoji="1" lang="ja-JP" altLang="en-US" sz="2000" dirty="0">
                    <a:latin typeface="ヒラギノ角ゴ ProN W6"/>
                    <a:ea typeface="ヒラギノ角ゴ ProN W6"/>
                    <a:cs typeface="ヒラギノ角ゴ ProN W6"/>
                  </a:endParaRPr>
                </a:p>
              </p:txBody>
            </p:sp>
          </p:grpSp>
        </p:grpSp>
        <p:sp>
          <p:nvSpPr>
            <p:cNvPr id="53" name="角丸四角形 52"/>
            <p:cNvSpPr/>
            <p:nvPr/>
          </p:nvSpPr>
          <p:spPr>
            <a:xfrm>
              <a:off x="7089772" y="27966298"/>
              <a:ext cx="6299272" cy="4321796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10835794" y="27785543"/>
              <a:ext cx="2947886" cy="90090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altLang="ja-JP" sz="3200" b="1" spc="50" dirty="0" smtClean="0">
                  <a:ln w="11430"/>
                  <a:solidFill>
                    <a:srgbClr val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ヒラギノ角ゴ ProN W6"/>
                  <a:ea typeface="ヒラギノ角ゴ ProN W6"/>
                  <a:cs typeface="ヒラギノ角ゴ ProN W6"/>
                </a:rPr>
                <a:t>Lab</a:t>
              </a:r>
              <a:r>
                <a:rPr lang="ja-JP" altLang="en-US" sz="3200" b="1" spc="50" dirty="0" smtClean="0">
                  <a:ln w="11430"/>
                  <a:solidFill>
                    <a:srgbClr val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ヒラギノ角ゴ ProN W6"/>
                  <a:ea typeface="ヒラギノ角ゴ ProN W6"/>
                  <a:cs typeface="ヒラギノ角ゴ ProN W6"/>
                </a:rPr>
                <a:t> </a:t>
              </a:r>
              <a:r>
                <a:rPr lang="en-US" altLang="ja-JP" sz="3200" b="1" spc="50" dirty="0" smtClean="0">
                  <a:ln w="11430"/>
                  <a:solidFill>
                    <a:srgbClr val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ヒラギノ角ゴ ProN W6"/>
                  <a:ea typeface="ヒラギノ角ゴ ProN W6"/>
                  <a:cs typeface="ヒラギノ角ゴ ProN W6"/>
                </a:rPr>
                <a:t>frame</a:t>
              </a:r>
              <a:endParaRPr kumimoji="1" lang="ja-JP" alt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</p:grpSp>
      <p:grpSp>
        <p:nvGrpSpPr>
          <p:cNvPr id="74" name="図形グループ 19"/>
          <p:cNvGrpSpPr/>
          <p:nvPr/>
        </p:nvGrpSpPr>
        <p:grpSpPr>
          <a:xfrm>
            <a:off x="4644008" y="4197085"/>
            <a:ext cx="4807337" cy="2700379"/>
            <a:chOff x="7393831" y="31649553"/>
            <a:chExt cx="4807337" cy="2700379"/>
          </a:xfrm>
        </p:grpSpPr>
        <p:pic>
          <p:nvPicPr>
            <p:cNvPr id="76" name="図 75" descr="galacticcoords.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991" y="31649553"/>
              <a:ext cx="4460177" cy="2700379"/>
            </a:xfrm>
            <a:prstGeom prst="rect">
              <a:avLst/>
            </a:prstGeom>
          </p:spPr>
        </p:pic>
        <p:sp>
          <p:nvSpPr>
            <p:cNvPr id="77" name="テキスト ボックス 76"/>
            <p:cNvSpPr txBox="1"/>
            <p:nvPr/>
          </p:nvSpPr>
          <p:spPr>
            <a:xfrm>
              <a:off x="7393831" y="33545764"/>
              <a:ext cx="3613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altLang="ja-JP" sz="3200" b="1" spc="50" dirty="0" smtClean="0">
                  <a:ln w="11430"/>
                  <a:solidFill>
                    <a:srgbClr val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ヒラギノ角ゴ ProN W6"/>
                  <a:ea typeface="ヒラギノ角ゴ ProN W6"/>
                  <a:cs typeface="ヒラギノ角ゴ ProN W6"/>
                </a:rPr>
                <a:t>galactic</a:t>
              </a:r>
              <a:r>
                <a:rPr lang="ja-JP" altLang="en-US" sz="3200" b="1" spc="50" dirty="0" smtClean="0">
                  <a:ln w="11430"/>
                  <a:solidFill>
                    <a:srgbClr val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ヒラギノ角ゴ ProN W6"/>
                  <a:ea typeface="ヒラギノ角ゴ ProN W6"/>
                  <a:cs typeface="ヒラギノ角ゴ ProN W6"/>
                </a:rPr>
                <a:t> </a:t>
              </a:r>
              <a:r>
                <a:rPr lang="en-US" altLang="ja-JP" sz="3200" b="1" spc="50" dirty="0" smtClean="0">
                  <a:ln w="11430"/>
                  <a:solidFill>
                    <a:srgbClr val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ヒラギノ角ゴ ProN W6"/>
                  <a:ea typeface="ヒラギノ角ゴ ProN W6"/>
                  <a:cs typeface="ヒラギノ角ゴ ProN W6"/>
                </a:rPr>
                <a:t>coordinate</a:t>
              </a:r>
              <a:endParaRPr kumimoji="1" lang="ja-JP" alt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ヒラギノ角ゴ ProN W6"/>
                <a:ea typeface="ヒラギノ角ゴ ProN W6"/>
                <a:cs typeface="ヒラギノ角ゴ ProN W6"/>
              </a:endParaRPr>
            </a:p>
          </p:txBody>
        </p:sp>
      </p:grpSp>
      <p:sp>
        <p:nvSpPr>
          <p:cNvPr id="78" name="右矢印 77"/>
          <p:cNvSpPr/>
          <p:nvPr/>
        </p:nvSpPr>
        <p:spPr>
          <a:xfrm>
            <a:off x="4211960" y="5294064"/>
            <a:ext cx="628637" cy="439192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右矢印 78"/>
          <p:cNvSpPr/>
          <p:nvPr/>
        </p:nvSpPr>
        <p:spPr>
          <a:xfrm>
            <a:off x="3801595" y="2657390"/>
            <a:ext cx="628637" cy="439192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右矢印 79"/>
          <p:cNvSpPr/>
          <p:nvPr/>
        </p:nvSpPr>
        <p:spPr>
          <a:xfrm rot="8211771">
            <a:off x="4057325" y="3257980"/>
            <a:ext cx="628637" cy="439192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2645077" y="4292991"/>
            <a:ext cx="1593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000000"/>
                </a:solidFill>
                <a:latin typeface="+mn-ea"/>
                <a:cs typeface="メイリオ"/>
              </a:rPr>
              <a:t>+</a:t>
            </a:r>
            <a:r>
              <a:rPr lang="ja-JP" altLang="en-US" sz="2000" b="1" dirty="0" smtClean="0">
                <a:solidFill>
                  <a:srgbClr val="000000"/>
                </a:solidFill>
                <a:latin typeface="+mn-ea"/>
                <a:cs typeface="メイリオ"/>
              </a:rPr>
              <a:t>時間情報</a:t>
            </a:r>
            <a:endParaRPr lang="en-US" altLang="ja-JP" sz="2000" b="1" dirty="0" smtClean="0">
              <a:solidFill>
                <a:srgbClr val="000000"/>
              </a:solidFill>
              <a:latin typeface="+mn-ea"/>
              <a:cs typeface="メイリオ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3370" y="1124744"/>
            <a:ext cx="349051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ja-JP" b="1" spc="50" dirty="0" smtClean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ヒラギノ角ゴ ProN W6"/>
                <a:cs typeface="ヒラギノ角ゴ ProN W6"/>
              </a:rPr>
              <a:t>Detector</a:t>
            </a:r>
            <a:r>
              <a:rPr lang="ja-JP" altLang="en-US" b="1" spc="50" dirty="0" smtClean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ヒラギノ角ゴ ProN W6"/>
                <a:cs typeface="ヒラギノ角ゴ ProN W6"/>
              </a:rPr>
              <a:t> </a:t>
            </a:r>
            <a:r>
              <a:rPr lang="en-US" altLang="ja-JP" b="1" spc="50" dirty="0" smtClean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ヒラギノ角ゴ ProN W6"/>
                <a:cs typeface="ヒラギノ角ゴ ProN W6"/>
              </a:rPr>
              <a:t>Coordinate</a:t>
            </a:r>
            <a:endParaRPr kumimoji="1" lang="ja-JP" altLang="en-US" b="1" spc="50" dirty="0">
              <a:ln w="11430"/>
              <a:solidFill>
                <a:srgbClr val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ea typeface="ヒラギノ角ゴ ProN W6"/>
              <a:cs typeface="ヒラギノ角ゴ ProN W6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5" y="4005064"/>
            <a:ext cx="3763765" cy="2627793"/>
          </a:xfrm>
          <a:prstGeom prst="rect">
            <a:avLst/>
          </a:prstGeom>
        </p:spPr>
      </p:pic>
      <p:sp>
        <p:nvSpPr>
          <p:cNvPr id="73" name="テキスト ボックス 72"/>
          <p:cNvSpPr txBox="1"/>
          <p:nvPr/>
        </p:nvSpPr>
        <p:spPr>
          <a:xfrm>
            <a:off x="-43826" y="6381328"/>
            <a:ext cx="468783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ja-JP" sz="3200" b="1" spc="50" dirty="0" smtClean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ヒラギノ角ゴ ProN W6"/>
                <a:ea typeface="ヒラギノ角ゴ ProN W6"/>
                <a:cs typeface="ヒラギノ角ゴ ProN W6"/>
              </a:rPr>
              <a:t>equatorial</a:t>
            </a:r>
            <a:r>
              <a:rPr lang="ja-JP" altLang="en-US" sz="3200" b="1" spc="50" dirty="0" smtClean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lang="en-US" altLang="ja-JP" sz="3200" b="1" spc="50" dirty="0" smtClean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ヒラギノ角ゴ ProN W6"/>
                <a:ea typeface="ヒラギノ角ゴ ProN W6"/>
                <a:cs typeface="ヒラギノ角ゴ ProN W6"/>
              </a:rPr>
              <a:t>coordinate</a:t>
            </a:r>
            <a:endParaRPr kumimoji="1" lang="ja-JP" altLang="en-US" sz="3200" b="1" spc="50" dirty="0">
              <a:ln w="11430"/>
              <a:solidFill>
                <a:srgbClr val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3021226" y="5759121"/>
            <a:ext cx="1816523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right</a:t>
            </a:r>
            <a:r>
              <a:rPr kumimoji="1" lang="ja-JP" altLang="en-US" sz="20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ascension</a:t>
            </a:r>
            <a:endParaRPr kumimoji="1" lang="ja-JP" altLang="en-US" sz="2000" dirty="0">
              <a:solidFill>
                <a:srgbClr val="FF0000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3123178" y="4688568"/>
            <a:ext cx="1329210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declination</a:t>
            </a:r>
            <a:endParaRPr kumimoji="1" lang="ja-JP" altLang="en-US" sz="2000" dirty="0">
              <a:solidFill>
                <a:srgbClr val="FF0000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5261537" y="5661248"/>
            <a:ext cx="2039341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galactic</a:t>
            </a:r>
            <a:r>
              <a:rPr kumimoji="1" lang="ja-JP" altLang="en-US" sz="20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longitude</a:t>
            </a:r>
            <a:endParaRPr kumimoji="1" lang="ja-JP" altLang="en-US" sz="2000" dirty="0">
              <a:solidFill>
                <a:srgbClr val="FF0000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5773019" y="4869160"/>
            <a:ext cx="1874231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galactic</a:t>
            </a:r>
            <a:r>
              <a:rPr kumimoji="1" lang="ja-JP" altLang="en-US" sz="20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ヒラギノ角ゴ ProN W6"/>
                <a:ea typeface="ヒラギノ角ゴ ProN W6"/>
                <a:cs typeface="ヒラギノ角ゴ ProN W6"/>
              </a:rPr>
              <a:t>latitude</a:t>
            </a:r>
            <a:endParaRPr kumimoji="1" lang="ja-JP" altLang="en-US" sz="2000" dirty="0">
              <a:solidFill>
                <a:srgbClr val="FF0000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0337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3"/>
          <p:cNvSpPr>
            <a:spLocks noChangeArrowheads="1"/>
          </p:cNvSpPr>
          <p:nvPr/>
        </p:nvSpPr>
        <p:spPr bwMode="auto">
          <a:xfrm>
            <a:off x="2987824" y="2128611"/>
            <a:ext cx="6696744" cy="151641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defRPr sz="3200" b="1">
                <a:solidFill>
                  <a:schemeClr val="tx2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Blip>
                <a:blip r:embed="rId4"/>
              </a:buBlip>
              <a:defRPr sz="2800" b="1">
                <a:solidFill>
                  <a:schemeClr val="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9pPr>
          </a:lstStyle>
          <a:p>
            <a:pPr lvl="1">
              <a:buClr>
                <a:srgbClr val="99FF99"/>
              </a:buClr>
            </a:pPr>
            <a:r>
              <a:rPr lang="en-US" altLang="ja-JP" dirty="0" smtClean="0">
                <a:solidFill>
                  <a:srgbClr val="FFFF99"/>
                </a:solidFill>
              </a:rPr>
              <a:t>auto-scanning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is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demonstrated</a:t>
            </a:r>
          </a:p>
          <a:p>
            <a:pPr lvl="1">
              <a:buClr>
                <a:srgbClr val="99FF99"/>
              </a:buClr>
            </a:pPr>
            <a:r>
              <a:rPr lang="en-US" altLang="ja-JP" dirty="0" smtClean="0">
                <a:solidFill>
                  <a:srgbClr val="FFFF99"/>
                </a:solidFill>
              </a:rPr>
              <a:t>“vertical”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and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“horizontal”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detectors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would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be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needed</a:t>
            </a:r>
          </a:p>
          <a:p>
            <a:pPr lvl="1">
              <a:buClr>
                <a:srgbClr val="99FF99"/>
              </a:buClr>
            </a:pPr>
            <a:endParaRPr lang="en-US" altLang="ja-JP" dirty="0">
              <a:solidFill>
                <a:srgbClr val="FFFF99"/>
              </a:solidFill>
            </a:endParaRPr>
          </a:p>
        </p:txBody>
      </p:sp>
      <p:sp useBgFill="1">
        <p:nvSpPr>
          <p:cNvPr id="88066" name="Rectangle 3"/>
          <p:cNvSpPr>
            <a:spLocks noChangeArrowheads="1"/>
          </p:cNvSpPr>
          <p:nvPr/>
        </p:nvSpPr>
        <p:spPr bwMode="auto">
          <a:xfrm>
            <a:off x="32180" y="34345"/>
            <a:ext cx="9148332" cy="181047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defRPr sz="3200" b="1">
                <a:solidFill>
                  <a:schemeClr val="tx2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Blip>
                <a:blip r:embed="rId4"/>
              </a:buBlip>
              <a:defRPr sz="2800" b="1">
                <a:solidFill>
                  <a:schemeClr val="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9pPr>
          </a:lstStyle>
          <a:p>
            <a:pPr>
              <a:buClr>
                <a:srgbClr val="FFFF99"/>
              </a:buClr>
            </a:pPr>
            <a:r>
              <a:rPr lang="en-US" altLang="ja-JP" dirty="0" smtClean="0">
                <a:solidFill>
                  <a:srgbClr val="99FF99"/>
                </a:solidFill>
              </a:rPr>
              <a:t>Detection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efficiency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in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Galactic-coordinate</a:t>
            </a:r>
          </a:p>
          <a:p>
            <a:pPr lvl="1">
              <a:buClr>
                <a:srgbClr val="99FF99"/>
              </a:buClr>
            </a:pPr>
            <a:r>
              <a:rPr lang="en-US" altLang="ja-JP" dirty="0" smtClean="0">
                <a:solidFill>
                  <a:srgbClr val="FFFF99"/>
                </a:solidFill>
              </a:rPr>
              <a:t>Time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variation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of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the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>
                <a:solidFill>
                  <a:srgbClr val="FFFF99"/>
                </a:solidFill>
              </a:rPr>
              <a:t>e</a:t>
            </a:r>
            <a:r>
              <a:rPr lang="en-US" altLang="ja-JP" dirty="0" smtClean="0">
                <a:solidFill>
                  <a:srgbClr val="FFFF99"/>
                </a:solidFill>
              </a:rPr>
              <a:t>fficiency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map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in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the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galactic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coordinate</a:t>
            </a:r>
            <a:endParaRPr lang="en-US" altLang="ja-JP" dirty="0">
              <a:solidFill>
                <a:srgbClr val="FFFF99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61" y="3768740"/>
            <a:ext cx="7291239" cy="308926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077" y="1844824"/>
            <a:ext cx="3384376" cy="3132348"/>
          </a:xfrm>
          <a:prstGeom prst="rect">
            <a:avLst/>
          </a:prstGeom>
        </p:spPr>
      </p:pic>
      <p:sp useBgFill="1">
        <p:nvSpPr>
          <p:cNvPr id="3" name="テキスト ボックス 2"/>
          <p:cNvSpPr txBox="1"/>
          <p:nvPr/>
        </p:nvSpPr>
        <p:spPr>
          <a:xfrm>
            <a:off x="2051720" y="1556792"/>
            <a:ext cx="2232248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lab-coordinate</a:t>
            </a:r>
            <a:endParaRPr kumimoji="1" lang="ja-JP" altLang="en-US" dirty="0"/>
          </a:p>
        </p:txBody>
      </p:sp>
      <p:sp useBgFill="1">
        <p:nvSpPr>
          <p:cNvPr id="7" name="テキスト ボックス 6"/>
          <p:cNvSpPr txBox="1"/>
          <p:nvPr/>
        </p:nvSpPr>
        <p:spPr>
          <a:xfrm>
            <a:off x="4283968" y="3537907"/>
            <a:ext cx="273630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galactic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coordinate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64298" y="6387541"/>
            <a:ext cx="2039341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galactic</a:t>
            </a:r>
            <a:r>
              <a:rPr kumimoji="1" lang="ja-JP" altLang="en-US" sz="20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kumimoji="1" lang="en-US" altLang="ja-JP" sz="20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longitude</a:t>
            </a:r>
            <a:endParaRPr kumimoji="1" lang="ja-JP" altLang="en-US" sz="20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1145721" y="5763917"/>
            <a:ext cx="1874231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galactic</a:t>
            </a:r>
            <a:r>
              <a:rPr kumimoji="1" lang="ja-JP" altLang="en-US" sz="20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kumimoji="1" lang="en-US" altLang="ja-JP" sz="20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latitude</a:t>
            </a:r>
            <a:endParaRPr kumimoji="1" lang="ja-JP" altLang="en-US" sz="20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382864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066" name="Rectangle 3"/>
          <p:cNvSpPr>
            <a:spLocks noChangeArrowheads="1"/>
          </p:cNvSpPr>
          <p:nvPr/>
        </p:nvSpPr>
        <p:spPr bwMode="auto">
          <a:xfrm>
            <a:off x="107504" y="34346"/>
            <a:ext cx="8058080" cy="108976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defRPr sz="3200" b="1">
                <a:solidFill>
                  <a:schemeClr val="tx2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Blip>
                <a:blip r:embed="rId4"/>
              </a:buBlip>
              <a:defRPr sz="2800" b="1">
                <a:solidFill>
                  <a:schemeClr val="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9pPr>
          </a:lstStyle>
          <a:p>
            <a:pPr>
              <a:buClr>
                <a:srgbClr val="FFFF99"/>
              </a:buClr>
            </a:pPr>
            <a:r>
              <a:rPr lang="en-US" altLang="ja-JP" dirty="0" smtClean="0">
                <a:solidFill>
                  <a:srgbClr val="99FF99"/>
                </a:solidFill>
              </a:rPr>
              <a:t>Galactic-plane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sky-map</a:t>
            </a:r>
          </a:p>
          <a:p>
            <a:pPr lvl="1">
              <a:buClr>
                <a:srgbClr val="FFFF99"/>
              </a:buClr>
            </a:pPr>
            <a:r>
              <a:rPr lang="en-US" altLang="ja-JP" dirty="0" smtClean="0">
                <a:solidFill>
                  <a:srgbClr val="FFFFCC"/>
                </a:solidFill>
              </a:rPr>
              <a:t>correlation</a:t>
            </a:r>
            <a:r>
              <a:rPr lang="ja-JP" altLang="en-US" dirty="0" smtClean="0">
                <a:solidFill>
                  <a:srgbClr val="FFFFCC"/>
                </a:solidFill>
              </a:rPr>
              <a:t> </a:t>
            </a:r>
            <a:r>
              <a:rPr lang="en-US" altLang="ja-JP" dirty="0" smtClean="0">
                <a:solidFill>
                  <a:srgbClr val="FFFFCC"/>
                </a:solidFill>
              </a:rPr>
              <a:t>with</a:t>
            </a:r>
            <a:br>
              <a:rPr lang="en-US" altLang="ja-JP" dirty="0" smtClean="0">
                <a:solidFill>
                  <a:srgbClr val="FFFFCC"/>
                </a:solidFill>
              </a:rPr>
            </a:br>
            <a:r>
              <a:rPr lang="en-US" altLang="ja-JP" dirty="0" smtClean="0">
                <a:solidFill>
                  <a:srgbClr val="FFFFCC"/>
                </a:solidFill>
              </a:rPr>
              <a:t>efficiency</a:t>
            </a:r>
            <a:br>
              <a:rPr lang="en-US" altLang="ja-JP" dirty="0" smtClean="0">
                <a:solidFill>
                  <a:srgbClr val="FFFFCC"/>
                </a:solidFill>
              </a:rPr>
            </a:br>
            <a:r>
              <a:rPr lang="en-US" altLang="ja-JP" dirty="0" smtClean="0">
                <a:solidFill>
                  <a:srgbClr val="FFFFCC"/>
                </a:solidFill>
              </a:rPr>
              <a:t>=</a:t>
            </a:r>
            <a:r>
              <a:rPr lang="ja-JP" altLang="en-US" dirty="0" smtClean="0">
                <a:solidFill>
                  <a:srgbClr val="FFFFCC"/>
                </a:solidFill>
              </a:rPr>
              <a:t> </a:t>
            </a:r>
            <a:r>
              <a:rPr lang="en-US" altLang="ja-JP" dirty="0" smtClean="0">
                <a:solidFill>
                  <a:srgbClr val="FFFFCC"/>
                </a:solidFill>
              </a:rPr>
              <a:t>consistent</a:t>
            </a:r>
            <a:r>
              <a:rPr lang="ja-JP" altLang="en-US" dirty="0" smtClean="0">
                <a:solidFill>
                  <a:srgbClr val="FFFFCC"/>
                </a:solidFill>
              </a:rPr>
              <a:t> </a:t>
            </a:r>
            <a:r>
              <a:rPr lang="en-US" altLang="ja-JP" dirty="0" smtClean="0">
                <a:solidFill>
                  <a:srgbClr val="FFFFCC"/>
                </a:solidFill>
              </a:rPr>
              <a:t>with</a:t>
            </a:r>
            <a:r>
              <a:rPr lang="ja-JP" altLang="en-US" dirty="0" smtClean="0">
                <a:solidFill>
                  <a:srgbClr val="FFFFCC"/>
                </a:solidFill>
              </a:rPr>
              <a:t> </a:t>
            </a:r>
            <a:r>
              <a:rPr lang="en-US" altLang="ja-JP" dirty="0" smtClean="0">
                <a:solidFill>
                  <a:srgbClr val="FFFFCC"/>
                </a:solidFill>
              </a:rPr>
              <a:t/>
            </a:r>
            <a:br>
              <a:rPr lang="en-US" altLang="ja-JP" dirty="0" smtClean="0">
                <a:solidFill>
                  <a:srgbClr val="FFFFCC"/>
                </a:solidFill>
              </a:rPr>
            </a:br>
            <a:r>
              <a:rPr lang="en-US" altLang="ja-JP" dirty="0" smtClean="0">
                <a:solidFill>
                  <a:srgbClr val="FFFFCC"/>
                </a:solidFill>
              </a:rPr>
              <a:t>isotropic</a:t>
            </a: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7118499" y="5847018"/>
            <a:ext cx="1593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000000"/>
                </a:solidFill>
                <a:latin typeface="+mn-ea"/>
                <a:cs typeface="メイリオ"/>
              </a:rPr>
              <a:t>+</a:t>
            </a:r>
            <a:r>
              <a:rPr lang="ja-JP" altLang="en-US" sz="2000" b="1" dirty="0" smtClean="0">
                <a:solidFill>
                  <a:srgbClr val="000000"/>
                </a:solidFill>
                <a:latin typeface="+mn-ea"/>
                <a:cs typeface="メイリオ"/>
              </a:rPr>
              <a:t>時間情報</a:t>
            </a:r>
            <a:endParaRPr lang="en-US" altLang="ja-JP" sz="2000" b="1" dirty="0" smtClean="0">
              <a:solidFill>
                <a:srgbClr val="000000"/>
              </a:solidFill>
              <a:latin typeface="+mn-ea"/>
              <a:cs typeface="メイリオ"/>
            </a:endParaRPr>
          </a:p>
        </p:txBody>
      </p:sp>
      <p:pic>
        <p:nvPicPr>
          <p:cNvPr id="8" name="図 7" descr="EffAndDM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4" y="2834818"/>
            <a:ext cx="8274694" cy="405056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9609" y="702832"/>
            <a:ext cx="2096647" cy="1940514"/>
          </a:xfrm>
          <a:prstGeom prst="rect">
            <a:avLst/>
          </a:prstGeom>
        </p:spPr>
      </p:pic>
      <p:pic>
        <p:nvPicPr>
          <p:cNvPr id="12" name="図 11" descr="DMPlotSansonGraph.ep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44" y="657670"/>
            <a:ext cx="2157809" cy="2051250"/>
          </a:xfrm>
          <a:prstGeom prst="rect">
            <a:avLst/>
          </a:prstGeom>
        </p:spPr>
      </p:pic>
      <p:sp useBgFill="1">
        <p:nvSpPr>
          <p:cNvPr id="13" name="テキスト ボックス 12"/>
          <p:cNvSpPr txBox="1"/>
          <p:nvPr/>
        </p:nvSpPr>
        <p:spPr>
          <a:xfrm>
            <a:off x="6876256" y="44624"/>
            <a:ext cx="2232248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lab-coordinate</a:t>
            </a:r>
            <a:endParaRPr kumimoji="1" lang="ja-JP" altLang="en-US" dirty="0"/>
          </a:p>
        </p:txBody>
      </p:sp>
      <p:sp useBgFill="1">
        <p:nvSpPr>
          <p:cNvPr id="14" name="テキスト ボックス 13"/>
          <p:cNvSpPr txBox="1"/>
          <p:nvPr/>
        </p:nvSpPr>
        <p:spPr>
          <a:xfrm>
            <a:off x="611560" y="2780928"/>
            <a:ext cx="273630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galactic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coordinate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8"/>
          <a:srcRect l="23753" t="27409" r="19835" b="443"/>
          <a:stretch/>
        </p:blipFill>
        <p:spPr>
          <a:xfrm>
            <a:off x="2998018" y="4695520"/>
            <a:ext cx="349846" cy="25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8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1584176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NEWAGE</a:t>
            </a:r>
            <a:br>
              <a:rPr kumimoji="1" lang="en-US" altLang="ja-JP" dirty="0" smtClean="0"/>
            </a:br>
            <a:r>
              <a:rPr kumimoji="1" lang="en-US" altLang="ja-JP" dirty="0" smtClean="0"/>
              <a:t>R&amp;Ds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399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066" name="Rectangle 3"/>
          <p:cNvSpPr>
            <a:spLocks noChangeArrowheads="1"/>
          </p:cNvSpPr>
          <p:nvPr/>
        </p:nvSpPr>
        <p:spPr bwMode="auto">
          <a:xfrm>
            <a:off x="94699" y="745896"/>
            <a:ext cx="8941797" cy="116785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defRPr sz="3200" b="1">
                <a:solidFill>
                  <a:schemeClr val="tx2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Blip>
                <a:blip r:embed="rId4"/>
              </a:buBlip>
              <a:defRPr sz="2800" b="1">
                <a:solidFill>
                  <a:schemeClr val="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9pPr>
          </a:lstStyle>
          <a:p>
            <a:pPr>
              <a:buClr>
                <a:srgbClr val="FFFF99"/>
              </a:buClr>
            </a:pPr>
            <a:r>
              <a:rPr lang="en-US" altLang="ja-JP" dirty="0" smtClean="0">
                <a:solidFill>
                  <a:srgbClr val="99FF99"/>
                </a:solidFill>
              </a:rPr>
              <a:t>Head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tail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in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X-Y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plane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by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Cygnus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2013</a:t>
            </a:r>
          </a:p>
          <a:p>
            <a:pPr>
              <a:buClr>
                <a:srgbClr val="FFFF99"/>
              </a:buClr>
            </a:pPr>
            <a:r>
              <a:rPr lang="en-US" altLang="ja-JP" dirty="0">
                <a:solidFill>
                  <a:srgbClr val="99FF99"/>
                </a:solidFill>
              </a:rPr>
              <a:t>Head</a:t>
            </a:r>
            <a:r>
              <a:rPr lang="ja-JP" altLang="en-US" dirty="0">
                <a:solidFill>
                  <a:srgbClr val="99FF99"/>
                </a:solidFill>
              </a:rPr>
              <a:t> </a:t>
            </a:r>
            <a:r>
              <a:rPr lang="en-US" altLang="ja-JP" dirty="0">
                <a:solidFill>
                  <a:srgbClr val="99FF99"/>
                </a:solidFill>
              </a:rPr>
              <a:t>tail</a:t>
            </a:r>
            <a:r>
              <a:rPr lang="ja-JP" altLang="en-US" dirty="0">
                <a:solidFill>
                  <a:srgbClr val="99FF99"/>
                </a:solidFill>
              </a:rPr>
              <a:t> </a:t>
            </a:r>
            <a:r>
              <a:rPr lang="en-US" altLang="ja-JP" dirty="0">
                <a:solidFill>
                  <a:srgbClr val="99FF99"/>
                </a:solidFill>
              </a:rPr>
              <a:t>in</a:t>
            </a:r>
            <a:r>
              <a:rPr lang="ja-JP" altLang="en-US" dirty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Z-axis</a:t>
            </a:r>
            <a:r>
              <a:rPr lang="ja-JP" altLang="en-US" dirty="0" smtClean="0">
                <a:solidFill>
                  <a:srgbClr val="99FF99"/>
                </a:solidFill>
              </a:rPr>
              <a:t>　</a:t>
            </a:r>
            <a:r>
              <a:rPr lang="en-US" altLang="ja-JP" dirty="0" smtClean="0">
                <a:solidFill>
                  <a:srgbClr val="99FF99"/>
                </a:solidFill>
              </a:rPr>
              <a:t>&lt;-</a:t>
            </a:r>
            <a:r>
              <a:rPr lang="ja-JP" altLang="en-US" dirty="0" smtClean="0">
                <a:solidFill>
                  <a:srgbClr val="99FF99"/>
                </a:solidFill>
              </a:rPr>
              <a:t>　</a:t>
            </a:r>
            <a:r>
              <a:rPr lang="en-US" altLang="ja-JP" dirty="0" smtClean="0">
                <a:solidFill>
                  <a:srgbClr val="99FF99"/>
                </a:solidFill>
              </a:rPr>
              <a:t>NEW</a:t>
            </a:r>
          </a:p>
        </p:txBody>
      </p:sp>
      <p:sp>
        <p:nvSpPr>
          <p:cNvPr id="27" name="タイトル 1"/>
          <p:cNvSpPr txBox="1">
            <a:spLocks/>
          </p:cNvSpPr>
          <p:nvPr/>
        </p:nvSpPr>
        <p:spPr bwMode="auto">
          <a:xfrm>
            <a:off x="-396118" y="-171400"/>
            <a:ext cx="5616190" cy="11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Head/tail</a:t>
            </a:r>
            <a:r>
              <a:rPr kumimoji="1" lang="ja-JP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 </a:t>
            </a:r>
            <a:r>
              <a:rPr kumimoji="1" lang="en-US" altLang="ja-JP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study</a:t>
            </a:r>
            <a:r>
              <a:rPr kumimoji="1" lang="ja-JP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 </a:t>
            </a:r>
            <a:endParaRPr kumimoji="1" lang="ja-JP" altLang="en-US" sz="4400" b="1" i="0" u="none" strike="noStrike" kern="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Arial"/>
              <a:ea typeface="HG丸ｺﾞｼｯｸM-PRO"/>
              <a:cs typeface="Arial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259631" y="2420888"/>
            <a:ext cx="5328593" cy="36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>
              <a:solidFill>
                <a:prstClr val="white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818068" y="4055184"/>
            <a:ext cx="110844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skewness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 l="5614" t="6354" r="2185" b="4532"/>
          <a:stretch>
            <a:fillRect/>
          </a:stretch>
        </p:blipFill>
        <p:spPr bwMode="auto">
          <a:xfrm>
            <a:off x="1489435" y="2604580"/>
            <a:ext cx="4594733" cy="339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4"/>
          <p:cNvSpPr txBox="1">
            <a:spLocks noChangeArrowheads="1"/>
          </p:cNvSpPr>
          <p:nvPr/>
        </p:nvSpPr>
        <p:spPr bwMode="auto">
          <a:xfrm>
            <a:off x="2243815" y="3803910"/>
            <a:ext cx="863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4.1σ</a:t>
            </a:r>
            <a:endParaRPr kumimoji="1" lang="ja-JP" altLang="en-US" sz="1600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6"/>
          <p:cNvSpPr txBox="1">
            <a:spLocks noChangeArrowheads="1"/>
          </p:cNvSpPr>
          <p:nvPr/>
        </p:nvSpPr>
        <p:spPr bwMode="auto">
          <a:xfrm>
            <a:off x="3395943" y="3227846"/>
            <a:ext cx="863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5.1σ</a:t>
            </a:r>
            <a:endParaRPr kumimoji="1" lang="ja-JP" altLang="en-US" sz="1600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" name="テキスト ボックス 7"/>
          <p:cNvSpPr txBox="1">
            <a:spLocks noChangeArrowheads="1"/>
          </p:cNvSpPr>
          <p:nvPr/>
        </p:nvSpPr>
        <p:spPr bwMode="auto">
          <a:xfrm>
            <a:off x="5484175" y="2723790"/>
            <a:ext cx="863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7.1σ</a:t>
            </a:r>
            <a:endParaRPr kumimoji="1" lang="ja-JP" altLang="en-US" sz="1600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84168" y="3471391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CYGNUS2013</a:t>
            </a:r>
          </a:p>
          <a:p>
            <a:r>
              <a:rPr kumimoji="1" lang="en-US" altLang="ja-JP" dirty="0" smtClean="0">
                <a:solidFill>
                  <a:srgbClr val="FFFF00"/>
                </a:solidFill>
              </a:rPr>
              <a:t>for</a:t>
            </a:r>
            <a:r>
              <a:rPr kumimoji="1" lang="ja-JP" altLang="en-US" dirty="0" smtClean="0">
                <a:solidFill>
                  <a:srgbClr val="FFFF00"/>
                </a:solidFill>
              </a:rPr>
              <a:t> </a:t>
            </a:r>
            <a:r>
              <a:rPr kumimoji="1" lang="en-US" altLang="ja-JP" dirty="0" smtClean="0">
                <a:solidFill>
                  <a:srgbClr val="FFFF00"/>
                </a:solidFill>
              </a:rPr>
              <a:t>X-Y</a:t>
            </a:r>
            <a:r>
              <a:rPr kumimoji="1" lang="ja-JP" altLang="en-US" dirty="0" smtClean="0">
                <a:solidFill>
                  <a:srgbClr val="FFFF00"/>
                </a:solidFill>
              </a:rPr>
              <a:t> </a:t>
            </a:r>
            <a:r>
              <a:rPr kumimoji="1" lang="en-US" altLang="ja-JP" dirty="0">
                <a:solidFill>
                  <a:srgbClr val="FFFF00"/>
                </a:solidFill>
              </a:rPr>
              <a:t>p</a:t>
            </a:r>
            <a:r>
              <a:rPr kumimoji="1" lang="en-US" altLang="ja-JP" dirty="0" smtClean="0">
                <a:solidFill>
                  <a:srgbClr val="FFFF00"/>
                </a:solidFill>
              </a:rPr>
              <a:t>lane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382" y="1097607"/>
            <a:ext cx="4671114" cy="3195489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6936611" y="357301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Z</a:t>
            </a:r>
            <a:r>
              <a:rPr kumimoji="1" lang="ja-JP" altLang="en-US" dirty="0" smtClean="0"/>
              <a:t>方向</a:t>
            </a:r>
            <a:endParaRPr kumimoji="1" lang="ja-JP" altLang="en-US" dirty="0"/>
          </a:p>
        </p:txBody>
      </p:sp>
      <p:sp useBgFill="1">
        <p:nvSpPr>
          <p:cNvPr id="11" name="Rectangle 3"/>
          <p:cNvSpPr>
            <a:spLocks noChangeArrowheads="1"/>
          </p:cNvSpPr>
          <p:nvPr/>
        </p:nvSpPr>
        <p:spPr bwMode="auto">
          <a:xfrm>
            <a:off x="55042" y="93281"/>
            <a:ext cx="8681770" cy="81544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defRPr sz="3200" b="1">
                <a:solidFill>
                  <a:schemeClr val="tx2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Blip>
                <a:blip r:embed="rId4"/>
              </a:buBlip>
              <a:defRPr sz="2800" b="1">
                <a:solidFill>
                  <a:schemeClr val="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9pPr>
          </a:lstStyle>
          <a:p>
            <a:pPr>
              <a:buClr>
                <a:srgbClr val="FFFF99"/>
              </a:buClr>
            </a:pPr>
            <a:r>
              <a:rPr lang="en-US" altLang="ja-JP" dirty="0" smtClean="0">
                <a:solidFill>
                  <a:srgbClr val="99FF99"/>
                </a:solidFill>
              </a:rPr>
              <a:t>Head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>
                <a:solidFill>
                  <a:srgbClr val="99FF99"/>
                </a:solidFill>
              </a:rPr>
              <a:t>tail</a:t>
            </a:r>
            <a:r>
              <a:rPr lang="ja-JP" altLang="en-US" dirty="0">
                <a:solidFill>
                  <a:srgbClr val="99FF99"/>
                </a:solidFill>
              </a:rPr>
              <a:t> </a:t>
            </a:r>
            <a:r>
              <a:rPr lang="en-US" altLang="ja-JP" dirty="0">
                <a:solidFill>
                  <a:srgbClr val="99FF99"/>
                </a:solidFill>
              </a:rPr>
              <a:t>in</a:t>
            </a:r>
            <a:r>
              <a:rPr lang="ja-JP" altLang="en-US" dirty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Z-axis</a:t>
            </a:r>
          </a:p>
          <a:p>
            <a:pPr lvl="1">
              <a:buClr>
                <a:srgbClr val="FFFF99"/>
              </a:buClr>
            </a:pPr>
            <a:r>
              <a:rPr lang="en-US" altLang="ja-JP" dirty="0" err="1" smtClean="0">
                <a:solidFill>
                  <a:srgbClr val="FFFFCC"/>
                </a:solidFill>
              </a:rPr>
              <a:t>skewness</a:t>
            </a:r>
            <a:r>
              <a:rPr lang="ja-JP" altLang="en-US" dirty="0" smtClean="0">
                <a:solidFill>
                  <a:srgbClr val="FFFFCC"/>
                </a:solidFill>
              </a:rPr>
              <a:t> </a:t>
            </a:r>
            <a:r>
              <a:rPr lang="en-US" altLang="ja-JP" dirty="0" smtClean="0">
                <a:solidFill>
                  <a:srgbClr val="FFFFCC"/>
                </a:solidFill>
              </a:rPr>
              <a:t>in</a:t>
            </a:r>
            <a:r>
              <a:rPr lang="ja-JP" altLang="en-US" dirty="0" smtClean="0">
                <a:solidFill>
                  <a:srgbClr val="FFFFCC"/>
                </a:solidFill>
              </a:rPr>
              <a:t> </a:t>
            </a:r>
            <a:r>
              <a:rPr lang="en-US" altLang="ja-JP" dirty="0" smtClean="0">
                <a:solidFill>
                  <a:srgbClr val="FFFFCC"/>
                </a:solidFill>
              </a:rPr>
              <a:t>FADC</a:t>
            </a:r>
            <a:r>
              <a:rPr lang="ja-JP" altLang="en-US" dirty="0" smtClean="0">
                <a:solidFill>
                  <a:srgbClr val="FFFFCC"/>
                </a:solidFill>
              </a:rPr>
              <a:t> </a:t>
            </a:r>
            <a:r>
              <a:rPr lang="en-US" altLang="ja-JP" dirty="0" smtClean="0">
                <a:solidFill>
                  <a:srgbClr val="FFFFCC"/>
                </a:solidFill>
              </a:rPr>
              <a:t>signal</a:t>
            </a:r>
            <a:r>
              <a:rPr lang="ja-JP" altLang="en-US" dirty="0" smtClean="0">
                <a:solidFill>
                  <a:srgbClr val="99FF99"/>
                </a:solidFill>
              </a:rPr>
              <a:t>　</a:t>
            </a:r>
            <a:endParaRPr lang="en-US" altLang="ja-JP" dirty="0">
              <a:solidFill>
                <a:srgbClr val="FFFF99"/>
              </a:solidFill>
            </a:endParaRPr>
          </a:p>
        </p:txBody>
      </p:sp>
      <p:sp useBgFill="1">
        <p:nvSpPr>
          <p:cNvPr id="12" name="Rectangle 3"/>
          <p:cNvSpPr>
            <a:spLocks noChangeArrowheads="1"/>
          </p:cNvSpPr>
          <p:nvPr/>
        </p:nvSpPr>
        <p:spPr bwMode="auto">
          <a:xfrm>
            <a:off x="-25219" y="4481982"/>
            <a:ext cx="9088959" cy="257876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defRPr sz="3200" b="1">
                <a:solidFill>
                  <a:schemeClr val="tx2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Blip>
                <a:blip r:embed="rId4"/>
              </a:buBlip>
              <a:defRPr sz="2800" b="1">
                <a:solidFill>
                  <a:schemeClr val="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9pPr>
          </a:lstStyle>
          <a:p>
            <a:pPr>
              <a:buClr>
                <a:srgbClr val="FFFF99"/>
              </a:buClr>
            </a:pPr>
            <a:r>
              <a:rPr lang="en-US" altLang="ja-JP" dirty="0" smtClean="0">
                <a:solidFill>
                  <a:srgbClr val="99FF99"/>
                </a:solidFill>
              </a:rPr>
              <a:t>Though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>
                <a:solidFill>
                  <a:srgbClr val="99FF99"/>
                </a:solidFill>
              </a:rPr>
              <a:t>d</a:t>
            </a:r>
            <a:r>
              <a:rPr lang="en-US" altLang="ja-JP" dirty="0" smtClean="0">
                <a:solidFill>
                  <a:srgbClr val="99FF99"/>
                </a:solidFill>
              </a:rPr>
              <a:t>iscrimination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is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still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primitive,</a:t>
            </a:r>
          </a:p>
          <a:p>
            <a:pPr lvl="1">
              <a:buClr>
                <a:srgbClr val="99FF99"/>
              </a:buClr>
            </a:pPr>
            <a:r>
              <a:rPr lang="en-US" altLang="ja-JP" dirty="0" smtClean="0">
                <a:solidFill>
                  <a:srgbClr val="FFFF99"/>
                </a:solidFill>
              </a:rPr>
              <a:t>irradiation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is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not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ideal</a:t>
            </a:r>
          </a:p>
          <a:p>
            <a:pPr lvl="1">
              <a:buClr>
                <a:srgbClr val="99FF99"/>
              </a:buClr>
            </a:pPr>
            <a:r>
              <a:rPr lang="en-US" altLang="ja-JP" dirty="0" smtClean="0">
                <a:solidFill>
                  <a:srgbClr val="FFFF99"/>
                </a:solidFill>
              </a:rPr>
              <a:t>analysis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is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not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optimized</a:t>
            </a:r>
          </a:p>
          <a:p>
            <a:pPr>
              <a:buClr>
                <a:srgbClr val="99FF99"/>
              </a:buClr>
            </a:pPr>
            <a:r>
              <a:rPr lang="en-US" altLang="ja-JP" dirty="0" smtClean="0">
                <a:solidFill>
                  <a:srgbClr val="CCFFCC"/>
                </a:solidFill>
              </a:rPr>
              <a:t>We</a:t>
            </a:r>
            <a:r>
              <a:rPr lang="ja-JP" altLang="en-US" dirty="0" smtClean="0">
                <a:solidFill>
                  <a:srgbClr val="CCFFCC"/>
                </a:solidFill>
              </a:rPr>
              <a:t> </a:t>
            </a:r>
            <a:r>
              <a:rPr lang="en-US" altLang="ja-JP" dirty="0" smtClean="0">
                <a:solidFill>
                  <a:srgbClr val="CCFFCC"/>
                </a:solidFill>
              </a:rPr>
              <a:t>are</a:t>
            </a:r>
            <a:r>
              <a:rPr lang="ja-JP" altLang="en-US" dirty="0" smtClean="0">
                <a:solidFill>
                  <a:srgbClr val="CCFFCC"/>
                </a:solidFill>
              </a:rPr>
              <a:t> </a:t>
            </a:r>
            <a:r>
              <a:rPr lang="en-US" altLang="ja-JP" dirty="0" smtClean="0">
                <a:solidFill>
                  <a:srgbClr val="CCFFCC"/>
                </a:solidFill>
              </a:rPr>
              <a:t>ready</a:t>
            </a:r>
            <a:r>
              <a:rPr lang="ja-JP" altLang="en-US" dirty="0" smtClean="0">
                <a:solidFill>
                  <a:srgbClr val="CCFFCC"/>
                </a:solidFill>
              </a:rPr>
              <a:t> </a:t>
            </a:r>
            <a:r>
              <a:rPr lang="en-US" altLang="ja-JP" dirty="0" smtClean="0">
                <a:solidFill>
                  <a:srgbClr val="CCFFCC"/>
                </a:solidFill>
              </a:rPr>
              <a:t>to</a:t>
            </a:r>
            <a:r>
              <a:rPr lang="ja-JP" altLang="en-US" dirty="0" smtClean="0">
                <a:solidFill>
                  <a:srgbClr val="CCFFCC"/>
                </a:solidFill>
              </a:rPr>
              <a:t> </a:t>
            </a:r>
            <a:r>
              <a:rPr lang="en-US" altLang="ja-JP" dirty="0" smtClean="0">
                <a:solidFill>
                  <a:srgbClr val="CCFFCC"/>
                </a:solidFill>
              </a:rPr>
              <a:t>detect</a:t>
            </a:r>
            <a:r>
              <a:rPr lang="ja-JP" altLang="en-US" dirty="0" smtClean="0">
                <a:solidFill>
                  <a:srgbClr val="CCFFCC"/>
                </a:solidFill>
              </a:rPr>
              <a:t> </a:t>
            </a:r>
            <a:r>
              <a:rPr lang="en-US" altLang="ja-JP" dirty="0" smtClean="0">
                <a:solidFill>
                  <a:srgbClr val="CCFFCC"/>
                </a:solidFill>
              </a:rPr>
              <a:t>3-D</a:t>
            </a:r>
            <a:r>
              <a:rPr lang="ja-JP" altLang="en-US" dirty="0" smtClean="0">
                <a:solidFill>
                  <a:srgbClr val="CCFFCC"/>
                </a:solidFill>
              </a:rPr>
              <a:t> </a:t>
            </a:r>
            <a:r>
              <a:rPr lang="en-US" altLang="ja-JP" dirty="0" smtClean="0">
                <a:solidFill>
                  <a:srgbClr val="CCFFCC"/>
                </a:solidFill>
              </a:rPr>
              <a:t>vector-like</a:t>
            </a:r>
            <a:r>
              <a:rPr lang="ja-JP" altLang="en-US" dirty="0" smtClean="0">
                <a:solidFill>
                  <a:srgbClr val="CCFFCC"/>
                </a:solidFill>
              </a:rPr>
              <a:t> </a:t>
            </a:r>
            <a:r>
              <a:rPr lang="en-US" altLang="ja-JP" dirty="0" smtClean="0">
                <a:solidFill>
                  <a:srgbClr val="CCFFCC"/>
                </a:solidFill>
              </a:rPr>
              <a:t>tracks.</a:t>
            </a:r>
            <a:endParaRPr lang="en-US" altLang="ja-JP" dirty="0">
              <a:solidFill>
                <a:srgbClr val="CCFFCC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124744"/>
            <a:ext cx="4287450" cy="316835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11560" y="4077072"/>
            <a:ext cx="381642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analysis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threshold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relative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to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the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pulse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peak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87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066" name="Rectangle 3"/>
          <p:cNvSpPr>
            <a:spLocks noChangeArrowheads="1"/>
          </p:cNvSpPr>
          <p:nvPr/>
        </p:nvSpPr>
        <p:spPr bwMode="auto">
          <a:xfrm>
            <a:off x="55040" y="764703"/>
            <a:ext cx="9088959" cy="257876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defRPr sz="3200" b="1">
                <a:solidFill>
                  <a:schemeClr val="tx2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Blip>
                <a:blip r:embed="rId4"/>
              </a:buBlip>
              <a:defRPr sz="2800" b="1">
                <a:solidFill>
                  <a:schemeClr val="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9pPr>
          </a:lstStyle>
          <a:p>
            <a:pPr>
              <a:buClr>
                <a:srgbClr val="FFFF99"/>
              </a:buClr>
            </a:pPr>
            <a:r>
              <a:rPr lang="en-US" altLang="ja-JP" dirty="0" err="1" smtClean="0">
                <a:solidFill>
                  <a:srgbClr val="99FF99"/>
                </a:solidFill>
              </a:rPr>
              <a:t>μPIC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3D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simulations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with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free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err="1" smtClean="0">
                <a:solidFill>
                  <a:srgbClr val="99FF99"/>
                </a:solidFill>
              </a:rPr>
              <a:t>softwares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(Takada)</a:t>
            </a:r>
          </a:p>
          <a:p>
            <a:pPr lvl="1">
              <a:buClr>
                <a:srgbClr val="99FF99"/>
              </a:buClr>
            </a:pPr>
            <a:r>
              <a:rPr lang="en-US" altLang="ja-JP" dirty="0" err="1" smtClean="0">
                <a:solidFill>
                  <a:srgbClr val="FFFF99"/>
                </a:solidFill>
              </a:rPr>
              <a:t>gmesh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+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err="1" smtClean="0">
                <a:solidFill>
                  <a:srgbClr val="FFFF99"/>
                </a:solidFill>
              </a:rPr>
              <a:t>elmer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+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err="1" smtClean="0">
                <a:solidFill>
                  <a:srgbClr val="FFFF99"/>
                </a:solidFill>
              </a:rPr>
              <a:t>garfiled</a:t>
            </a:r>
            <a:endParaRPr lang="en-US" altLang="ja-JP" dirty="0" smtClean="0">
              <a:solidFill>
                <a:srgbClr val="FFFF99"/>
              </a:solidFill>
            </a:endParaRPr>
          </a:p>
          <a:p>
            <a:pPr lvl="1">
              <a:buClr>
                <a:srgbClr val="99FF99"/>
              </a:buClr>
            </a:pPr>
            <a:r>
              <a:rPr lang="en-US" altLang="ja-JP" dirty="0" smtClean="0">
                <a:solidFill>
                  <a:srgbClr val="FFFF99"/>
                </a:solidFill>
              </a:rPr>
              <a:t>For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geometry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>
                <a:solidFill>
                  <a:srgbClr val="FFFF99"/>
                </a:solidFill>
              </a:rPr>
              <a:t>designing</a:t>
            </a:r>
            <a:r>
              <a:rPr lang="en-US" altLang="ja-JP" dirty="0" smtClean="0">
                <a:solidFill>
                  <a:srgbClr val="FFFF99"/>
                </a:solidFill>
              </a:rPr>
              <a:t>,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gas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studies,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electronics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designing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endParaRPr lang="en-US" altLang="ja-JP" dirty="0">
              <a:solidFill>
                <a:srgbClr val="FFFF99"/>
              </a:solidFill>
            </a:endParaRPr>
          </a:p>
        </p:txBody>
      </p:sp>
      <p:sp>
        <p:nvSpPr>
          <p:cNvPr id="27" name="タイトル 1"/>
          <p:cNvSpPr txBox="1">
            <a:spLocks/>
          </p:cNvSpPr>
          <p:nvPr/>
        </p:nvSpPr>
        <p:spPr bwMode="auto">
          <a:xfrm>
            <a:off x="-396118" y="-171400"/>
            <a:ext cx="9072574" cy="11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NEWAGE</a:t>
            </a:r>
            <a:r>
              <a:rPr kumimoji="1" lang="ja-JP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 </a:t>
            </a:r>
            <a:r>
              <a:rPr kumimoji="1" lang="en-US" altLang="ja-JP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with</a:t>
            </a:r>
            <a:r>
              <a:rPr kumimoji="1" lang="ja-JP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 </a:t>
            </a:r>
            <a:r>
              <a:rPr kumimoji="1" lang="en-US" altLang="ja-JP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Garfield++</a:t>
            </a:r>
            <a:endParaRPr kumimoji="1" lang="ja-JP" altLang="en-US" sz="4400" b="1" i="0" u="none" strike="noStrike" kern="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Arial"/>
              <a:ea typeface="HG丸ｺﾞｼｯｸM-PRO"/>
              <a:cs typeface="Arial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585576" y="1340768"/>
            <a:ext cx="3666944" cy="462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JINST8 (2013) C10023 </a:t>
            </a:r>
            <a:endParaRPr kumimoji="1" lang="ja-JP" altLang="en-US" sz="2400" kern="12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3504087"/>
            <a:ext cx="2674852" cy="2552921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892" y="3504087"/>
            <a:ext cx="2189883" cy="2176024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9995" y="3585406"/>
            <a:ext cx="3007448" cy="239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7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066" name="Rectangle 3"/>
          <p:cNvSpPr>
            <a:spLocks noChangeArrowheads="1"/>
          </p:cNvSpPr>
          <p:nvPr/>
        </p:nvSpPr>
        <p:spPr bwMode="auto">
          <a:xfrm>
            <a:off x="55040" y="764703"/>
            <a:ext cx="9088959" cy="257876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defRPr sz="3200" b="1">
                <a:solidFill>
                  <a:schemeClr val="tx2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Blip>
                <a:blip r:embed="rId4"/>
              </a:buBlip>
              <a:defRPr sz="2800" b="1">
                <a:solidFill>
                  <a:schemeClr val="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defRPr>
            </a:lvl9pPr>
          </a:lstStyle>
          <a:p>
            <a:pPr>
              <a:buClr>
                <a:srgbClr val="FFFF99"/>
              </a:buClr>
            </a:pPr>
            <a:r>
              <a:rPr lang="en-US" altLang="ja-JP" dirty="0" err="1" smtClean="0">
                <a:solidFill>
                  <a:srgbClr val="99FF99"/>
                </a:solidFill>
              </a:rPr>
              <a:t>μPIC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test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with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CS</a:t>
            </a:r>
            <a:r>
              <a:rPr lang="en-US" altLang="ja-JP" baseline="-25000" dirty="0" smtClean="0">
                <a:solidFill>
                  <a:srgbClr val="99FF99"/>
                </a:solidFill>
              </a:rPr>
              <a:t>2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gas</a:t>
            </a:r>
            <a:r>
              <a:rPr lang="ja-JP" altLang="en-US" dirty="0" smtClean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(planned)</a:t>
            </a:r>
          </a:p>
          <a:p>
            <a:pPr lvl="1">
              <a:buClr>
                <a:srgbClr val="99FF99"/>
              </a:buClr>
            </a:pPr>
            <a:r>
              <a:rPr lang="en-US" altLang="ja-JP" dirty="0" smtClean="0">
                <a:solidFill>
                  <a:srgbClr val="FFFF99"/>
                </a:solidFill>
              </a:rPr>
              <a:t>@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Occidental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college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endParaRPr lang="en-US" altLang="ja-JP" dirty="0" smtClean="0">
              <a:solidFill>
                <a:srgbClr val="FFFF99"/>
              </a:solidFill>
            </a:endParaRPr>
          </a:p>
          <a:p>
            <a:pPr lvl="1">
              <a:buClr>
                <a:srgbClr val="99FF99"/>
              </a:buClr>
            </a:pPr>
            <a:r>
              <a:rPr lang="en-US" altLang="ja-JP" dirty="0" smtClean="0">
                <a:solidFill>
                  <a:srgbClr val="FFFF99"/>
                </a:solidFill>
              </a:rPr>
              <a:t>@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Kobe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(with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chemistry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r>
              <a:rPr lang="en-US" altLang="ja-JP" dirty="0" smtClean="0">
                <a:solidFill>
                  <a:srgbClr val="FFFF99"/>
                </a:solidFill>
              </a:rPr>
              <a:t>people)</a:t>
            </a:r>
            <a:r>
              <a:rPr lang="ja-JP" altLang="en-US" dirty="0" smtClean="0">
                <a:solidFill>
                  <a:srgbClr val="FFFF99"/>
                </a:solidFill>
              </a:rPr>
              <a:t> </a:t>
            </a:r>
            <a:endParaRPr lang="en-US" altLang="ja-JP" dirty="0">
              <a:solidFill>
                <a:srgbClr val="FFFF99"/>
              </a:solidFill>
            </a:endParaRPr>
          </a:p>
        </p:txBody>
      </p:sp>
      <p:sp>
        <p:nvSpPr>
          <p:cNvPr id="27" name="タイトル 1"/>
          <p:cNvSpPr txBox="1">
            <a:spLocks/>
          </p:cNvSpPr>
          <p:nvPr/>
        </p:nvSpPr>
        <p:spPr bwMode="auto">
          <a:xfrm>
            <a:off x="-540568" y="-171400"/>
            <a:ext cx="7848438" cy="11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NEWAGE</a:t>
            </a:r>
            <a:r>
              <a:rPr kumimoji="1" lang="ja-JP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 </a:t>
            </a:r>
            <a:r>
              <a:rPr kumimoji="1" lang="en-US" altLang="ja-JP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with</a:t>
            </a:r>
            <a:r>
              <a:rPr kumimoji="1" lang="ja-JP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 </a:t>
            </a:r>
            <a:r>
              <a:rPr kumimoji="1" lang="en-US" altLang="ja-JP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CYGNUS</a:t>
            </a:r>
            <a:endParaRPr kumimoji="1" lang="ja-JP" altLang="en-US" sz="4400" b="1" i="0" u="none" strike="noStrike" kern="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Arial"/>
              <a:ea typeface="HG丸ｺﾞｼｯｸM-PRO"/>
              <a:cs typeface="Arial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/>
          <a:srcRect l="29925" t="16482" r="17313" b="9711"/>
          <a:stretch/>
        </p:blipFill>
        <p:spPr>
          <a:xfrm>
            <a:off x="58488" y="2420888"/>
            <a:ext cx="5544734" cy="426199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673734" y="4509120"/>
            <a:ext cx="326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I’</a:t>
            </a:r>
            <a:r>
              <a:rPr kumimoji="1" lang="ja-JP" altLang="en-US" dirty="0" smtClean="0"/>
              <a:t>ｍ </a:t>
            </a:r>
            <a:r>
              <a:rPr kumimoji="1" lang="en-US" altLang="ja-JP" dirty="0" smtClean="0"/>
              <a:t>with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my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uPIC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here.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661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1640" y="-100013"/>
            <a:ext cx="6933158" cy="1139826"/>
          </a:xfrm>
        </p:spPr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30725"/>
          </a:xfrm>
        </p:spPr>
        <p:txBody>
          <a:bodyPr/>
          <a:lstStyle/>
          <a:p>
            <a:r>
              <a:rPr kumimoji="1" lang="en-US" altLang="ja-JP" dirty="0" smtClean="0"/>
              <a:t>μ-PIC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based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TPC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with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electronics</a:t>
            </a:r>
          </a:p>
          <a:p>
            <a:r>
              <a:rPr kumimoji="1" lang="en-US" altLang="ja-JP" dirty="0" smtClean="0"/>
              <a:t>3-D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tracks</a:t>
            </a:r>
          </a:p>
          <a:p>
            <a:endParaRPr kumimoji="1" lang="en-US" altLang="ja-JP" dirty="0"/>
          </a:p>
          <a:p>
            <a:r>
              <a:rPr kumimoji="1" lang="en-US" altLang="ja-JP" dirty="0" smtClean="0"/>
              <a:t>Phase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for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“low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detector”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443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1584176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NEWAGE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512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488950" y="-100013"/>
            <a:ext cx="3692798" cy="1139826"/>
          </a:xfrm>
        </p:spPr>
        <p:txBody>
          <a:bodyPr/>
          <a:lstStyle/>
          <a:p>
            <a:r>
              <a:rPr kumimoji="1" lang="en-US" altLang="ja-JP" dirty="0" smtClean="0"/>
              <a:t>NEWAGE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1004624"/>
            <a:ext cx="8280920" cy="5664736"/>
          </a:xfrm>
        </p:spPr>
        <p:txBody>
          <a:bodyPr/>
          <a:lstStyle/>
          <a:p>
            <a:r>
              <a:rPr kumimoji="1" lang="en-US" altLang="ja-JP" dirty="0" smtClean="0"/>
              <a:t>μ-PIC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based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TPC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with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electronics</a:t>
            </a:r>
          </a:p>
          <a:p>
            <a:r>
              <a:rPr kumimoji="1" lang="en-US" altLang="ja-JP" dirty="0" smtClean="0"/>
              <a:t>3-D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tracks</a:t>
            </a:r>
          </a:p>
          <a:p>
            <a:endParaRPr kumimoji="1" lang="en-US" altLang="ja-JP" dirty="0"/>
          </a:p>
          <a:p>
            <a:r>
              <a:rPr kumimoji="1" lang="en-US" altLang="ja-JP" dirty="0" smtClean="0"/>
              <a:t>Proposal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　</a:t>
            </a:r>
            <a:r>
              <a:rPr lang="en-US" altLang="ja-JP" sz="2800" dirty="0" smtClean="0">
                <a:solidFill>
                  <a:schemeClr val="tx1"/>
                </a:solidFill>
              </a:rPr>
              <a:t>PLB </a:t>
            </a:r>
            <a:r>
              <a:rPr lang="en-US" altLang="ja-JP" sz="2800" dirty="0">
                <a:solidFill>
                  <a:schemeClr val="tx1"/>
                </a:solidFill>
              </a:rPr>
              <a:t>578 (2004) 241-246</a:t>
            </a:r>
            <a:endParaRPr kumimoji="1" lang="en-US" altLang="ja-JP" sz="2800" dirty="0" smtClean="0">
              <a:solidFill>
                <a:schemeClr val="tx1"/>
              </a:solidFill>
            </a:endParaRPr>
          </a:p>
          <a:p>
            <a:r>
              <a:rPr kumimoji="1" lang="en-US" altLang="ja-JP" dirty="0" smtClean="0"/>
              <a:t>First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direction-sensitive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DM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limits</a:t>
            </a:r>
          </a:p>
          <a:p>
            <a:pPr marL="457200" lvl="1" indent="0">
              <a:buNone/>
            </a:pPr>
            <a:r>
              <a:rPr kumimoji="1" lang="ja-JP" altLang="en-US" dirty="0" smtClean="0">
                <a:solidFill>
                  <a:schemeClr val="tx1"/>
                </a:solidFill>
              </a:rPr>
              <a:t>　</a:t>
            </a:r>
            <a:r>
              <a:rPr kumimoji="1" lang="en-US" altLang="ja-JP" dirty="0" smtClean="0">
                <a:solidFill>
                  <a:schemeClr val="tx1"/>
                </a:solidFill>
              </a:rPr>
              <a:t>PLB654</a:t>
            </a:r>
            <a:r>
              <a:rPr kumimoji="1" lang="ja-JP" altLang="en-US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dirty="0" smtClean="0">
                <a:solidFill>
                  <a:schemeClr val="tx1"/>
                </a:solidFill>
              </a:rPr>
              <a:t>(2007)</a:t>
            </a:r>
            <a:r>
              <a:rPr kumimoji="1" lang="ja-JP" altLang="en-US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dirty="0" smtClean="0">
                <a:solidFill>
                  <a:schemeClr val="tx1"/>
                </a:solidFill>
              </a:rPr>
              <a:t>58</a:t>
            </a:r>
          </a:p>
          <a:p>
            <a:r>
              <a:rPr kumimoji="1" lang="en-US" altLang="ja-JP" dirty="0" smtClean="0"/>
              <a:t>Underground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results</a:t>
            </a:r>
          </a:p>
          <a:p>
            <a:pPr marL="0" indent="0">
              <a:buNone/>
            </a:pPr>
            <a:r>
              <a:rPr kumimoji="1" lang="en-US" altLang="ja-JP" dirty="0" smtClean="0">
                <a:solidFill>
                  <a:schemeClr val="tx1"/>
                </a:solidFill>
              </a:rPr>
              <a:t>       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>PLB686</a:t>
            </a:r>
            <a:r>
              <a:rPr kumimoji="1" lang="ja-JP" altLang="en-US" sz="28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2800" dirty="0">
                <a:solidFill>
                  <a:schemeClr val="tx1"/>
                </a:solidFill>
              </a:rPr>
              <a:t>(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>2010)</a:t>
            </a:r>
            <a:r>
              <a:rPr kumimoji="1" lang="ja-JP" altLang="en-US" sz="28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>11,</a:t>
            </a:r>
            <a:r>
              <a:rPr kumimoji="1" lang="ja-JP" altLang="en-US" sz="28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>PTEP</a:t>
            </a:r>
            <a:r>
              <a:rPr lang="en-US" altLang="ja-JP" sz="2800" dirty="0"/>
              <a:t> </a:t>
            </a:r>
            <a:r>
              <a:rPr lang="en-US" altLang="ja-JP" sz="2800" dirty="0">
                <a:solidFill>
                  <a:schemeClr val="tx1"/>
                </a:solidFill>
              </a:rPr>
              <a:t>(2015) 043F01s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r>
              <a:rPr kumimoji="1" lang="en-US" altLang="ja-JP" dirty="0" smtClean="0"/>
              <a:t>Phase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for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“low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detector”</a:t>
            </a:r>
            <a:endParaRPr kumimoji="1" lang="ja-JP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29" b="5913"/>
          <a:stretch>
            <a:fillRect/>
          </a:stretch>
        </p:blipFill>
        <p:spPr bwMode="auto">
          <a:xfrm>
            <a:off x="7443789" y="3573016"/>
            <a:ext cx="1547065" cy="128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7420290" y="4581128"/>
            <a:ext cx="14890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</a:rPr>
              <a:t>CYGNUS</a:t>
            </a:r>
            <a:r>
              <a:rPr lang="ja-JP" altLang="en-US" sz="1800">
                <a:solidFill>
                  <a:srgbClr val="FFFFFF"/>
                </a:solidFill>
              </a:rPr>
              <a:t> </a:t>
            </a:r>
            <a:r>
              <a:rPr lang="en-US" altLang="ja-JP" sz="1800">
                <a:solidFill>
                  <a:srgbClr val="FFFFFF"/>
                </a:solidFill>
              </a:rPr>
              <a:t>07</a:t>
            </a:r>
            <a:endParaRPr lang="ja-JP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0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タイトル 1"/>
          <p:cNvSpPr txBox="1">
            <a:spLocks/>
          </p:cNvSpPr>
          <p:nvPr/>
        </p:nvSpPr>
        <p:spPr bwMode="auto">
          <a:xfrm>
            <a:off x="539750" y="2060575"/>
            <a:ext cx="7772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accent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accent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accent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accent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accent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accent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accent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accent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r>
              <a:rPr lang="en-US" altLang="ja-JP" kern="0" dirty="0" smtClean="0">
                <a:solidFill>
                  <a:srgbClr val="CCECFF"/>
                </a:solidFill>
              </a:rPr>
              <a:t>to</a:t>
            </a:r>
            <a:endParaRPr lang="ja-JP" altLang="en-US" kern="0" dirty="0" smtClean="0">
              <a:solidFill>
                <a:srgbClr val="CCECFF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-1017588" y="1054100"/>
            <a:ext cx="3717926" cy="1079500"/>
          </a:xfrm>
        </p:spPr>
        <p:txBody>
          <a:bodyPr/>
          <a:lstStyle/>
          <a:p>
            <a:r>
              <a:rPr lang="en-US" altLang="ja-JP" sz="4800" smtClean="0">
                <a:solidFill>
                  <a:srgbClr val="FF0000"/>
                </a:solidFill>
              </a:rPr>
              <a:t>size</a:t>
            </a:r>
            <a:endParaRPr lang="en-US" altLang="ja-JP" smtClean="0"/>
          </a:p>
        </p:txBody>
      </p:sp>
      <p:sp>
        <p:nvSpPr>
          <p:cNvPr id="4" name="サブタイトル 2"/>
          <p:cNvSpPr txBox="1">
            <a:spLocks/>
          </p:cNvSpPr>
          <p:nvPr/>
        </p:nvSpPr>
        <p:spPr bwMode="auto">
          <a:xfrm>
            <a:off x="455613" y="4668838"/>
            <a:ext cx="259238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kumimoji="1"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kumimoji="1"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2400" kern="0" dirty="0" smtClean="0"/>
              <a:t>head-tail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 bwMode="auto">
          <a:xfrm>
            <a:off x="3073400" y="1490663"/>
            <a:ext cx="19050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kumimoji="1"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kumimoji="1"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2400" kern="0" dirty="0" smtClean="0"/>
              <a:t>gas</a:t>
            </a:r>
            <a:r>
              <a:rPr lang="ja-JP" altLang="en-US" sz="2400" kern="0" dirty="0" smtClean="0"/>
              <a:t> </a:t>
            </a:r>
            <a:r>
              <a:rPr lang="en-US" altLang="ja-JP" sz="2400" kern="0" dirty="0" smtClean="0"/>
              <a:t>study</a:t>
            </a:r>
          </a:p>
        </p:txBody>
      </p:sp>
      <p:sp>
        <p:nvSpPr>
          <p:cNvPr id="7" name="サブタイトル 2"/>
          <p:cNvSpPr txBox="1">
            <a:spLocks/>
          </p:cNvSpPr>
          <p:nvPr/>
        </p:nvSpPr>
        <p:spPr bwMode="auto">
          <a:xfrm>
            <a:off x="223838" y="2997200"/>
            <a:ext cx="29083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kumimoji="1"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kumimoji="1"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2400" kern="0" dirty="0" smtClean="0"/>
              <a:t>energy</a:t>
            </a:r>
            <a:r>
              <a:rPr lang="ja-JP" altLang="en-US" sz="2400" kern="0" dirty="0" smtClean="0"/>
              <a:t> </a:t>
            </a:r>
            <a:r>
              <a:rPr lang="en-US" altLang="ja-JP" sz="2400" kern="0" dirty="0" smtClean="0"/>
              <a:t>resolution</a:t>
            </a:r>
          </a:p>
        </p:txBody>
      </p:sp>
      <p:sp>
        <p:nvSpPr>
          <p:cNvPr id="8" name="サブタイトル 2"/>
          <p:cNvSpPr txBox="1">
            <a:spLocks/>
          </p:cNvSpPr>
          <p:nvPr/>
        </p:nvSpPr>
        <p:spPr bwMode="auto">
          <a:xfrm>
            <a:off x="323850" y="4184650"/>
            <a:ext cx="268128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kumimoji="1"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kumimoji="1"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ja-JP" sz="2400" kern="0" dirty="0" smtClean="0"/>
              <a:t>energy</a:t>
            </a:r>
            <a:r>
              <a:rPr lang="ja-JP" altLang="en-US" sz="2400" kern="0" dirty="0" smtClean="0"/>
              <a:t> </a:t>
            </a:r>
            <a:r>
              <a:rPr lang="en-US" altLang="ja-JP" sz="2400" kern="0" dirty="0" smtClean="0"/>
              <a:t>threshold</a:t>
            </a:r>
          </a:p>
        </p:txBody>
      </p:sp>
      <p:sp>
        <p:nvSpPr>
          <p:cNvPr id="9" name="サブタイトル 2"/>
          <p:cNvSpPr txBox="1">
            <a:spLocks/>
          </p:cNvSpPr>
          <p:nvPr/>
        </p:nvSpPr>
        <p:spPr bwMode="auto">
          <a:xfrm>
            <a:off x="971550" y="1123950"/>
            <a:ext cx="259238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kumimoji="1"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kumimoji="1"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2400" kern="0" dirty="0" smtClean="0"/>
              <a:t>diffusion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 bwMode="auto">
          <a:xfrm>
            <a:off x="5827713" y="1268413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kumimoji="1"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kumimoji="1"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2400" kern="0" dirty="0" smtClean="0"/>
              <a:t>Radon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 bwMode="auto">
          <a:xfrm>
            <a:off x="2987675" y="4148138"/>
            <a:ext cx="24526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kumimoji="1"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kumimoji="1"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2400" kern="0" dirty="0" smtClean="0"/>
              <a:t>exclusion</a:t>
            </a:r>
            <a:r>
              <a:rPr lang="ja-JP" altLang="en-US" sz="2400" kern="0" dirty="0" smtClean="0"/>
              <a:t> </a:t>
            </a:r>
            <a:r>
              <a:rPr lang="en-US" altLang="ja-JP" sz="2400" kern="0" dirty="0" smtClean="0"/>
              <a:t>limit</a:t>
            </a:r>
          </a:p>
        </p:txBody>
      </p:sp>
      <p:sp>
        <p:nvSpPr>
          <p:cNvPr id="28685" name="テキスト ボックス 14"/>
          <p:cNvSpPr txBox="1">
            <a:spLocks noChangeArrowheads="1"/>
          </p:cNvSpPr>
          <p:nvPr/>
        </p:nvSpPr>
        <p:spPr bwMode="auto">
          <a:xfrm>
            <a:off x="7308850" y="5468938"/>
            <a:ext cx="1943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bg1"/>
                </a:solidFill>
              </a:rPr>
              <a:t>20keV</a:t>
            </a:r>
            <a:br>
              <a:rPr lang="en-US" altLang="ja-JP">
                <a:solidFill>
                  <a:schemeClr val="bg1"/>
                </a:solidFill>
              </a:rPr>
            </a:br>
            <a:r>
              <a:rPr lang="en-US" altLang="ja-JP">
                <a:solidFill>
                  <a:schemeClr val="bg1"/>
                </a:solidFill>
              </a:rPr>
              <a:t>F</a:t>
            </a:r>
            <a:r>
              <a:rPr lang="ja-JP" altLang="en-US">
                <a:solidFill>
                  <a:schemeClr val="bg1"/>
                </a:solidFill>
              </a:rPr>
              <a:t> </a:t>
            </a:r>
            <a:r>
              <a:rPr lang="en-US" altLang="ja-JP">
                <a:solidFill>
                  <a:schemeClr val="bg1"/>
                </a:solidFill>
              </a:rPr>
              <a:t>1mm</a:t>
            </a:r>
            <a:br>
              <a:rPr lang="en-US" altLang="ja-JP">
                <a:solidFill>
                  <a:schemeClr val="bg1"/>
                </a:solidFill>
              </a:rPr>
            </a:br>
            <a:r>
              <a:rPr lang="en-US" altLang="ja-JP">
                <a:solidFill>
                  <a:schemeClr val="bg1"/>
                </a:solidFill>
              </a:rPr>
              <a:t>10Torr</a:t>
            </a:r>
            <a:r>
              <a:rPr lang="ja-JP" altLang="en-US">
                <a:solidFill>
                  <a:schemeClr val="bg1"/>
                </a:solidFill>
              </a:rPr>
              <a:t> </a:t>
            </a:r>
            <a:r>
              <a:rPr lang="en-US" altLang="ja-JP">
                <a:solidFill>
                  <a:schemeClr val="bg1"/>
                </a:solidFill>
              </a:rPr>
              <a:t>CF4</a:t>
            </a:r>
            <a:r>
              <a:rPr lang="ja-JP" altLang="en-US">
                <a:solidFill>
                  <a:schemeClr val="bg1"/>
                </a:solidFill>
              </a:rPr>
              <a:t> </a:t>
            </a:r>
          </a:p>
        </p:txBody>
      </p:sp>
      <p:sp useBgFill="1">
        <p:nvSpPr>
          <p:cNvPr id="17" name="サブタイトル 2"/>
          <p:cNvSpPr txBox="1">
            <a:spLocks/>
          </p:cNvSpPr>
          <p:nvPr/>
        </p:nvSpPr>
        <p:spPr bwMode="auto">
          <a:xfrm>
            <a:off x="1677988" y="5891213"/>
            <a:ext cx="6392863" cy="1219200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kumimoji="1"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kumimoji="1"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4800" kern="0" dirty="0" smtClean="0">
                <a:solidFill>
                  <a:srgbClr val="00B0F0"/>
                </a:solidFill>
              </a:rPr>
              <a:t>DIRECTIONALITY</a:t>
            </a:r>
            <a:endParaRPr lang="en-US" altLang="ja-JP" kern="0" dirty="0" smtClean="0"/>
          </a:p>
        </p:txBody>
      </p:sp>
      <p:sp>
        <p:nvSpPr>
          <p:cNvPr id="19" name="サブタイトル 2"/>
          <p:cNvSpPr txBox="1">
            <a:spLocks/>
          </p:cNvSpPr>
          <p:nvPr/>
        </p:nvSpPr>
        <p:spPr bwMode="auto">
          <a:xfrm>
            <a:off x="7667625" y="1125538"/>
            <a:ext cx="14620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kumimoji="1"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kumimoji="1"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kern="0" dirty="0" smtClean="0">
                <a:solidFill>
                  <a:srgbClr val="00FF00"/>
                </a:solidFill>
              </a:rPr>
              <a:t>BG</a:t>
            </a:r>
            <a:endParaRPr lang="en-US" altLang="ja-JP" kern="0" dirty="0" smtClean="0"/>
          </a:p>
        </p:txBody>
      </p:sp>
      <p:sp>
        <p:nvSpPr>
          <p:cNvPr id="23" name="サブタイトル 2"/>
          <p:cNvSpPr txBox="1">
            <a:spLocks/>
          </p:cNvSpPr>
          <p:nvPr/>
        </p:nvSpPr>
        <p:spPr bwMode="auto">
          <a:xfrm>
            <a:off x="3576637" y="3007255"/>
            <a:ext cx="38893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kumimoji="1"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kumimoji="1"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2400" kern="0" dirty="0" smtClean="0"/>
              <a:t>position</a:t>
            </a:r>
            <a:r>
              <a:rPr lang="ja-JP" altLang="en-US" sz="2400" kern="0" dirty="0" smtClean="0"/>
              <a:t> </a:t>
            </a:r>
            <a:r>
              <a:rPr lang="en-US" altLang="ja-JP" sz="2400" kern="0" dirty="0" smtClean="0"/>
              <a:t>resolution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 bwMode="auto">
          <a:xfrm>
            <a:off x="5475288" y="1958975"/>
            <a:ext cx="259238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kumimoji="1"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kumimoji="1"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2400" kern="0" dirty="0" smtClean="0"/>
              <a:t>gammas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 bwMode="auto">
          <a:xfrm>
            <a:off x="5795963" y="3608388"/>
            <a:ext cx="259238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kumimoji="1"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kumimoji="1"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2400" kern="0" dirty="0" smtClean="0"/>
              <a:t>neutrons</a:t>
            </a:r>
          </a:p>
        </p:txBody>
      </p:sp>
      <p:sp useBgFill="1">
        <p:nvSpPr>
          <p:cNvPr id="12" name="サブタイトル 2"/>
          <p:cNvSpPr txBox="1">
            <a:spLocks/>
          </p:cNvSpPr>
          <p:nvPr/>
        </p:nvSpPr>
        <p:spPr bwMode="auto">
          <a:xfrm>
            <a:off x="3605212" y="2239963"/>
            <a:ext cx="2670175" cy="901700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kumimoji="1"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kumimoji="1"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2400" kern="0" dirty="0" smtClean="0"/>
              <a:t>z-</a:t>
            </a:r>
            <a:r>
              <a:rPr lang="en-US" altLang="ja-JP" sz="2400" kern="0" dirty="0" err="1" smtClean="0"/>
              <a:t>fiducialization</a:t>
            </a:r>
            <a:endParaRPr lang="en-US" altLang="ja-JP" sz="2400" kern="0" dirty="0" smtClean="0"/>
          </a:p>
        </p:txBody>
      </p:sp>
      <p:sp>
        <p:nvSpPr>
          <p:cNvPr id="20" name="角丸四角形 19"/>
          <p:cNvSpPr>
            <a:spLocks noChangeArrowheads="1"/>
          </p:cNvSpPr>
          <p:nvPr/>
        </p:nvSpPr>
        <p:spPr bwMode="auto">
          <a:xfrm>
            <a:off x="-1588" y="981075"/>
            <a:ext cx="5437188" cy="467995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kumimoji="0" lang="ja-JP" altLang="en-US"/>
          </a:p>
        </p:txBody>
      </p:sp>
      <p:sp>
        <p:nvSpPr>
          <p:cNvPr id="21" name="角丸四角形 20"/>
          <p:cNvSpPr>
            <a:spLocks noChangeArrowheads="1"/>
          </p:cNvSpPr>
          <p:nvPr/>
        </p:nvSpPr>
        <p:spPr bwMode="auto">
          <a:xfrm>
            <a:off x="2928938" y="1016000"/>
            <a:ext cx="6180137" cy="406876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kumimoji="0" lang="ja-JP" altLang="en-US"/>
          </a:p>
        </p:txBody>
      </p:sp>
      <p:sp>
        <p:nvSpPr>
          <p:cNvPr id="2" name="角丸四角形 1"/>
          <p:cNvSpPr>
            <a:spLocks noChangeArrowheads="1"/>
          </p:cNvSpPr>
          <p:nvPr/>
        </p:nvSpPr>
        <p:spPr bwMode="auto">
          <a:xfrm>
            <a:off x="250825" y="2852738"/>
            <a:ext cx="8785225" cy="39338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kumimoji="0" lang="ja-JP" altLang="en-US"/>
          </a:p>
        </p:txBody>
      </p:sp>
      <p:sp>
        <p:nvSpPr>
          <p:cNvPr id="26" name="サブタイトル 2"/>
          <p:cNvSpPr txBox="1">
            <a:spLocks/>
          </p:cNvSpPr>
          <p:nvPr/>
        </p:nvSpPr>
        <p:spPr bwMode="auto">
          <a:xfrm>
            <a:off x="2195513" y="2744788"/>
            <a:ext cx="259238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kumimoji="1"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kumimoji="1"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2400" kern="0" dirty="0" smtClean="0"/>
              <a:t>stability</a:t>
            </a:r>
          </a:p>
        </p:txBody>
      </p:sp>
      <p:sp>
        <p:nvSpPr>
          <p:cNvPr id="5" name="サブタイトル 2"/>
          <p:cNvSpPr txBox="1">
            <a:spLocks/>
          </p:cNvSpPr>
          <p:nvPr/>
        </p:nvSpPr>
        <p:spPr bwMode="auto">
          <a:xfrm>
            <a:off x="1692275" y="2205038"/>
            <a:ext cx="19050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kumimoji="1"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kumimoji="1"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2400" kern="0" dirty="0" smtClean="0"/>
              <a:t>quenching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 bwMode="auto">
          <a:xfrm>
            <a:off x="2255838" y="3500438"/>
            <a:ext cx="41163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kumimoji="1"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kumimoji="1"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4800" kern="0" dirty="0" smtClean="0">
                <a:solidFill>
                  <a:schemeClr val="tx1"/>
                </a:solidFill>
              </a:rPr>
              <a:t>DISCOVERY</a:t>
            </a:r>
          </a:p>
        </p:txBody>
      </p:sp>
      <p:sp>
        <p:nvSpPr>
          <p:cNvPr id="28" name="タイトル 1"/>
          <p:cNvSpPr txBox="1">
            <a:spLocks/>
          </p:cNvSpPr>
          <p:nvPr/>
        </p:nvSpPr>
        <p:spPr bwMode="auto">
          <a:xfrm>
            <a:off x="-626192" y="-243408"/>
            <a:ext cx="9741470" cy="11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9pPr>
          </a:lstStyle>
          <a:p>
            <a:r>
              <a:rPr kumimoji="1" lang="en-US" altLang="ja-JP" sz="3600" kern="0" smtClean="0"/>
              <a:t>NEWAGE</a:t>
            </a:r>
            <a:r>
              <a:rPr kumimoji="1" lang="ja-JP" altLang="en-US" sz="3600" kern="0" smtClean="0"/>
              <a:t> </a:t>
            </a:r>
            <a:r>
              <a:rPr kumimoji="1" lang="en-US" altLang="ja-JP" sz="3600" kern="0" smtClean="0"/>
              <a:t>strategy</a:t>
            </a:r>
            <a:r>
              <a:rPr kumimoji="1" lang="ja-JP" altLang="en-US" sz="3600" kern="0" smtClean="0"/>
              <a:t> </a:t>
            </a:r>
            <a:r>
              <a:rPr kumimoji="1" lang="en-US" altLang="ja-JP" sz="3600" kern="0" smtClean="0"/>
              <a:t>since</a:t>
            </a:r>
            <a:r>
              <a:rPr kumimoji="1" lang="ja-JP" altLang="en-US" sz="3600" kern="0" smtClean="0"/>
              <a:t> </a:t>
            </a:r>
            <a:r>
              <a:rPr kumimoji="1" lang="en-US" altLang="ja-JP" sz="3600" kern="0" smtClean="0"/>
              <a:t>its</a:t>
            </a:r>
            <a:r>
              <a:rPr kumimoji="1" lang="ja-JP" altLang="en-US" sz="3600" kern="0" smtClean="0"/>
              <a:t> </a:t>
            </a:r>
            <a:r>
              <a:rPr kumimoji="1" lang="en-US" altLang="ja-JP" sz="3600" kern="0" smtClean="0"/>
              <a:t>new</a:t>
            </a:r>
            <a:r>
              <a:rPr kumimoji="1" lang="ja-JP" altLang="en-US" sz="3600" kern="0" smtClean="0"/>
              <a:t> </a:t>
            </a:r>
            <a:r>
              <a:rPr kumimoji="1" lang="en-US" altLang="ja-JP" sz="3600" kern="0" smtClean="0"/>
              <a:t>ages</a:t>
            </a:r>
            <a:endParaRPr kumimoji="1" lang="ja-JP" altLang="en-US" sz="3600" kern="0" dirty="0"/>
          </a:p>
        </p:txBody>
      </p:sp>
      <p:sp>
        <p:nvSpPr>
          <p:cNvPr id="29" name="下矢印 28"/>
          <p:cNvSpPr/>
          <p:nvPr/>
        </p:nvSpPr>
        <p:spPr bwMode="auto">
          <a:xfrm>
            <a:off x="3272433" y="615532"/>
            <a:ext cx="2746499" cy="1074111"/>
          </a:xfrm>
          <a:prstGeom prst="downArrow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081396" y="921756"/>
            <a:ext cx="1128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7030A0"/>
                </a:solidFill>
              </a:rPr>
              <a:t>DRIFT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31" name="下矢印 30"/>
          <p:cNvSpPr/>
          <p:nvPr/>
        </p:nvSpPr>
        <p:spPr bwMode="auto">
          <a:xfrm flipV="1">
            <a:off x="3128419" y="4731774"/>
            <a:ext cx="2746499" cy="1074111"/>
          </a:xfrm>
          <a:prstGeom prst="downArrow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720237" y="5366290"/>
            <a:ext cx="217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7030A0"/>
                </a:solidFill>
              </a:rPr>
              <a:t>NEWAGE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959099" y="5271591"/>
            <a:ext cx="156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Miuchi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321674" y="3111351"/>
            <a:ext cx="1858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Hashimoto</a:t>
            </a:r>
            <a:endParaRPr kumimoji="1" lang="ja-JP" altLang="en-US" dirty="0"/>
          </a:p>
        </p:txBody>
      </p:sp>
      <p:sp>
        <p:nvSpPr>
          <p:cNvPr id="33" name="サブタイトル 2"/>
          <p:cNvSpPr txBox="1">
            <a:spLocks/>
          </p:cNvSpPr>
          <p:nvPr/>
        </p:nvSpPr>
        <p:spPr bwMode="auto">
          <a:xfrm>
            <a:off x="539552" y="5697562"/>
            <a:ext cx="38893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kumimoji="1"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kumimoji="1"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2400" kern="0" dirty="0" smtClean="0"/>
              <a:t>angular</a:t>
            </a:r>
            <a:r>
              <a:rPr lang="ja-JP" altLang="en-US" sz="2400" kern="0" dirty="0" smtClean="0"/>
              <a:t> </a:t>
            </a:r>
            <a:r>
              <a:rPr lang="en-US" altLang="ja-JP" sz="2400" kern="0" dirty="0" smtClean="0"/>
              <a:t>resolution</a:t>
            </a:r>
          </a:p>
        </p:txBody>
      </p:sp>
      <p:sp>
        <p:nvSpPr>
          <p:cNvPr id="36" name="サブタイトル 2"/>
          <p:cNvSpPr txBox="1">
            <a:spLocks/>
          </p:cNvSpPr>
          <p:nvPr/>
        </p:nvSpPr>
        <p:spPr bwMode="auto">
          <a:xfrm>
            <a:off x="5363145" y="5373216"/>
            <a:ext cx="38893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None/>
              <a:defRPr kumimoji="1"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kumimoji="1"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None/>
              <a:defRPr kumimoji="1"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2400" kern="0" dirty="0" err="1" smtClean="0"/>
              <a:t>skymap</a:t>
            </a:r>
            <a:endParaRPr lang="en-US" altLang="ja-JP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158407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7" grpId="0"/>
      <p:bldP spid="8" grpId="0"/>
      <p:bldP spid="9" grpId="0"/>
      <p:bldP spid="10" grpId="0"/>
      <p:bldP spid="11" grpId="0"/>
      <p:bldP spid="17" grpId="0" animBg="1"/>
      <p:bldP spid="19" grpId="0"/>
      <p:bldP spid="23" grpId="0"/>
      <p:bldP spid="24" grpId="0"/>
      <p:bldP spid="25" grpId="0"/>
      <p:bldP spid="12" grpId="0" animBg="1"/>
      <p:bldP spid="20" grpId="0" animBg="1"/>
      <p:bldP spid="21" grpId="0" animBg="1"/>
      <p:bldP spid="2" grpId="0" animBg="1"/>
      <p:bldP spid="26" grpId="0"/>
      <p:bldP spid="5" grpId="0"/>
      <p:bldP spid="33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488950" y="-100013"/>
            <a:ext cx="6789142" cy="1139826"/>
          </a:xfrm>
        </p:spPr>
        <p:txBody>
          <a:bodyPr/>
          <a:lstStyle/>
          <a:p>
            <a:r>
              <a:rPr kumimoji="1" lang="en-US" altLang="ja-JP" dirty="0" smtClean="0"/>
              <a:t>NEWAGE detector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1176" y="836712"/>
            <a:ext cx="7283152" cy="2185460"/>
          </a:xfrm>
        </p:spPr>
        <p:txBody>
          <a:bodyPr/>
          <a:lstStyle/>
          <a:p>
            <a:r>
              <a:rPr kumimoji="1" lang="en-US" altLang="ja-JP" sz="2000" dirty="0" smtClean="0"/>
              <a:t>NEWAGE-0.3b’</a:t>
            </a:r>
          </a:p>
          <a:p>
            <a:r>
              <a:rPr kumimoji="1" lang="en-US" altLang="ja-JP" sz="2000" dirty="0" smtClean="0"/>
              <a:t>Detection </a:t>
            </a:r>
            <a:r>
              <a:rPr kumimoji="1" lang="en-US" altLang="ja-JP" sz="2000" dirty="0"/>
              <a:t>Volume: </a:t>
            </a:r>
            <a:r>
              <a:rPr kumimoji="1" lang="en-US" altLang="ja-JP" sz="2000" dirty="0" smtClean="0"/>
              <a:t>31×31×41cm</a:t>
            </a:r>
            <a:r>
              <a:rPr kumimoji="1" lang="en-US" altLang="ja-JP" sz="2000" baseline="30000" dirty="0" smtClean="0"/>
              <a:t>3</a:t>
            </a:r>
            <a:endParaRPr kumimoji="1" lang="en-US" altLang="ja-JP" sz="2000" baseline="30000" dirty="0"/>
          </a:p>
          <a:p>
            <a:r>
              <a:rPr kumimoji="1" lang="en-US" altLang="ja-JP" sz="2000" dirty="0" smtClean="0"/>
              <a:t>Gas</a:t>
            </a:r>
            <a:r>
              <a:rPr kumimoji="1" lang="en-US" altLang="ja-JP" sz="2000" dirty="0"/>
              <a:t>: CF4 at 0.1atm (50keVee threshold)</a:t>
            </a:r>
          </a:p>
          <a:p>
            <a:r>
              <a:rPr kumimoji="1" lang="en-US" altLang="ja-JP" sz="2000" dirty="0" smtClean="0"/>
              <a:t>Gas </a:t>
            </a:r>
            <a:r>
              <a:rPr kumimoji="1" lang="en-US" altLang="ja-JP" sz="2000" dirty="0"/>
              <a:t>circulation system with cooled charcoal</a:t>
            </a:r>
            <a:endParaRPr kumimoji="1" lang="ja-JP" altLang="en-US" sz="2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 l="10313" t="26234" r="9679" b="19846"/>
          <a:stretch>
            <a:fillRect/>
          </a:stretch>
        </p:blipFill>
        <p:spPr bwMode="auto">
          <a:xfrm>
            <a:off x="1187624" y="2420888"/>
            <a:ext cx="700890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936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コンテンツ プレースホルダー 2"/>
          <p:cNvSpPr txBox="1">
            <a:spLocks/>
          </p:cNvSpPr>
          <p:nvPr/>
        </p:nvSpPr>
        <p:spPr bwMode="auto">
          <a:xfrm>
            <a:off x="-37902" y="44624"/>
            <a:ext cx="86423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Blip>
                <a:blip r:embed="rId2"/>
              </a:buBlip>
              <a:defRPr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defRPr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99"/>
              </a:buClr>
              <a:buSzPct val="75000"/>
              <a:buFont typeface="Wingdings" panose="05000000000000000000" pitchFamily="2" charset="2"/>
              <a:buBlip>
                <a:blip r:embed="rId2"/>
              </a:buBlip>
              <a:tabLst/>
              <a:defRPr/>
            </a:pPr>
            <a:r>
              <a:rPr kumimoji="1" lang="en-US" altLang="ja-JP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NEWAGE-0.3b’</a:t>
            </a:r>
            <a:r>
              <a:rPr kumimoji="1" lang="en-US" altLang="ja-JP" sz="3200" b="1" i="0" u="none" strike="noStrike" kern="0" cap="none" spc="0" normalizeH="0" noProof="0" dirty="0" smtClean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 inside view</a:t>
            </a:r>
            <a:endParaRPr kumimoji="1" lang="en-US" altLang="ja-JP" sz="3200" b="1" i="0" u="none" strike="noStrike" kern="0" cap="none" spc="0" normalizeH="0" baseline="0" noProof="0" dirty="0" smtClean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Arial"/>
              <a:ea typeface="HG丸ｺﾞｼｯｸM-PRO"/>
              <a:cs typeface="Arial"/>
            </a:endParaRPr>
          </a:p>
          <a:p>
            <a:pPr lvl="1">
              <a:buClr>
                <a:srgbClr val="99FF99"/>
              </a:buClr>
            </a:pPr>
            <a:r>
              <a:rPr kumimoji="1" lang="en-US" altLang="ja-JP" kern="0" dirty="0">
                <a:solidFill>
                  <a:srgbClr val="FFFF99"/>
                </a:solidFill>
                <a:latin typeface="Arial"/>
                <a:ea typeface="HG丸ｺﾞｼｯｸM-PRO"/>
                <a:cs typeface="Arial"/>
              </a:rPr>
              <a:t>Detection Volume: 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/>
                <a:ea typeface="HG丸ｺﾞｼｯｸM-PRO"/>
                <a:cs typeface="Arial"/>
              </a:rPr>
              <a:t>30×30×41cm</a:t>
            </a:r>
            <a:r>
              <a:rPr kumimoji="1" lang="en-US" altLang="ja-JP" kern="0" baseline="30000" dirty="0" smtClean="0">
                <a:solidFill>
                  <a:srgbClr val="FFFF99"/>
                </a:solidFill>
                <a:latin typeface="Arial"/>
                <a:ea typeface="HG丸ｺﾞｼｯｸM-PRO"/>
                <a:cs typeface="Arial"/>
              </a:rPr>
              <a:t>3</a:t>
            </a:r>
            <a:endParaRPr kumimoji="1" lang="en-US" altLang="ja-JP" kern="0" baseline="30000" dirty="0">
              <a:solidFill>
                <a:srgbClr val="FFFF99"/>
              </a:solidFill>
              <a:latin typeface="Arial"/>
              <a:ea typeface="HG丸ｺﾞｼｯｸM-PRO"/>
              <a:cs typeface="Arial"/>
            </a:endParaRPr>
          </a:p>
        </p:txBody>
      </p:sp>
      <p:pic>
        <p:nvPicPr>
          <p:cNvPr id="9" name="Picture 5" descr="C:\Users\kiseki\Dropbox\カメラアップロード\2013-01-18 23.05.37.jpg"/>
          <p:cNvPicPr>
            <a:picLocks noChangeAspect="1" noChangeArrowheads="1"/>
          </p:cNvPicPr>
          <p:nvPr/>
        </p:nvPicPr>
        <p:blipFill>
          <a:blip r:embed="rId4" cstate="print"/>
          <a:srcRect l="11922" r="1978"/>
          <a:stretch>
            <a:fillRect/>
          </a:stretch>
        </p:blipFill>
        <p:spPr bwMode="auto">
          <a:xfrm>
            <a:off x="395536" y="1114105"/>
            <a:ext cx="4680520" cy="3250999"/>
          </a:xfrm>
          <a:prstGeom prst="rect">
            <a:avLst/>
          </a:prstGeom>
          <a:noFill/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5" cstate="print"/>
          <a:srcRect l="22883" t="57926" r="49389" b="20729"/>
          <a:stretch>
            <a:fillRect/>
          </a:stretch>
        </p:blipFill>
        <p:spPr bwMode="auto">
          <a:xfrm>
            <a:off x="0" y="4274305"/>
            <a:ext cx="4427984" cy="258369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6" name="Picture 6" descr="http://iblc.co.jp/tsukuba/contents/images/16_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3140968"/>
            <a:ext cx="2987824" cy="2114592"/>
          </a:xfrm>
          <a:prstGeom prst="rect">
            <a:avLst/>
          </a:prstGeom>
          <a:noFill/>
        </p:spPr>
      </p:pic>
      <p:sp>
        <p:nvSpPr>
          <p:cNvPr id="17" name="正方形/長方形 16"/>
          <p:cNvSpPr/>
          <p:nvPr/>
        </p:nvSpPr>
        <p:spPr>
          <a:xfrm>
            <a:off x="6372200" y="4869160"/>
            <a:ext cx="2736304" cy="19442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 smtClean="0">
                <a:solidFill>
                  <a:prstClr val="black"/>
                </a:solidFill>
              </a:rPr>
              <a:t>GEM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 smtClean="0">
                <a:solidFill>
                  <a:prstClr val="black"/>
                </a:solidFill>
              </a:rPr>
              <a:t>- 31×32 cm</a:t>
            </a:r>
            <a:r>
              <a:rPr kumimoji="1" lang="en-US" altLang="ja-JP" sz="1600" b="1" baseline="30000" dirty="0" smtClean="0">
                <a:solidFill>
                  <a:prstClr val="black"/>
                </a:solidFill>
              </a:rPr>
              <a:t>2</a:t>
            </a:r>
            <a:r>
              <a:rPr kumimoji="1" lang="en-US" altLang="ja-JP" sz="1600" b="1" dirty="0" smtClean="0">
                <a:solidFill>
                  <a:prstClr val="black"/>
                </a:solidFill>
              </a:rPr>
              <a:t> </a:t>
            </a:r>
            <a:endParaRPr kumimoji="1" lang="en-US" altLang="ja-JP" sz="1600" b="1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>
                <a:solidFill>
                  <a:prstClr val="black"/>
                </a:solidFill>
              </a:rPr>
              <a:t>- 8-segmented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 smtClean="0">
                <a:solidFill>
                  <a:prstClr val="black"/>
                </a:solidFill>
              </a:rPr>
              <a:t>- hole pitch : 140</a:t>
            </a:r>
            <a:r>
              <a:rPr kumimoji="1" lang="en-US" altLang="ja-JP" sz="1600" b="1" dirty="0" smtClean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kumimoji="1" lang="en-US" altLang="ja-JP" sz="1600" b="1" dirty="0" smtClean="0">
                <a:solidFill>
                  <a:prstClr val="black"/>
                </a:solidFill>
              </a:rPr>
              <a:t>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 smtClean="0">
                <a:solidFill>
                  <a:prstClr val="black"/>
                </a:solidFill>
              </a:rPr>
              <a:t>- hole diameter: 70</a:t>
            </a:r>
            <a:r>
              <a:rPr kumimoji="1" lang="en-US" altLang="ja-JP" sz="1600" b="1" dirty="0" smtClean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kumimoji="1" lang="en-US" altLang="ja-JP" sz="1600" b="1" dirty="0" smtClean="0">
                <a:solidFill>
                  <a:prstClr val="black"/>
                </a:solidFill>
              </a:rPr>
              <a:t>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 smtClean="0">
                <a:solidFill>
                  <a:prstClr val="black"/>
                </a:solidFill>
              </a:rPr>
              <a:t>-  insulator : LCP 100</a:t>
            </a:r>
            <a:r>
              <a:rPr kumimoji="1" lang="en-US" altLang="ja-JP" sz="1600" b="1" dirty="0" smtClean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kumimoji="1" lang="en-US" altLang="ja-JP" sz="1600" b="1" dirty="0" smtClean="0">
                <a:solidFill>
                  <a:prstClr val="black"/>
                </a:solidFill>
              </a:rPr>
              <a:t>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 smtClean="0">
                <a:solidFill>
                  <a:prstClr val="black"/>
                </a:solidFill>
              </a:rPr>
              <a:t>- gain : ~5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 smtClean="0">
                <a:solidFill>
                  <a:prstClr val="black"/>
                </a:solidFill>
              </a:rPr>
              <a:t>- made by </a:t>
            </a:r>
            <a:r>
              <a:rPr kumimoji="1" lang="en-US" altLang="ja-JP" sz="1600" b="1" dirty="0" err="1" smtClean="0">
                <a:solidFill>
                  <a:prstClr val="black"/>
                </a:solidFill>
              </a:rPr>
              <a:t>Scienergy</a:t>
            </a:r>
            <a:r>
              <a:rPr kumimoji="1" lang="en-US" altLang="ja-JP" sz="1600" b="1" dirty="0" smtClean="0">
                <a:solidFill>
                  <a:prstClr val="black"/>
                </a:solidFill>
              </a:rPr>
              <a:t>, Japan</a:t>
            </a:r>
            <a:endParaRPr kumimoji="1" lang="ja-JP" altLang="en-US" sz="1600" b="1" dirty="0">
              <a:solidFill>
                <a:prstClr val="black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131840" y="5053193"/>
            <a:ext cx="2880320" cy="140014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 smtClean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kumimoji="1" lang="en-US" altLang="ja-JP" sz="1600" b="1" dirty="0" smtClean="0">
                <a:solidFill>
                  <a:prstClr val="black"/>
                </a:solidFill>
              </a:rPr>
              <a:t>-PIC(Micro-pixel chamber)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 smtClean="0">
                <a:solidFill>
                  <a:prstClr val="black"/>
                </a:solidFill>
              </a:rPr>
              <a:t>- 31×31cm</a:t>
            </a:r>
            <a:r>
              <a:rPr kumimoji="1" lang="en-US" altLang="ja-JP" sz="1600" b="1" baseline="30000" dirty="0" smtClean="0">
                <a:solidFill>
                  <a:prstClr val="black"/>
                </a:solidFill>
              </a:rPr>
              <a:t>2</a:t>
            </a:r>
            <a:r>
              <a:rPr kumimoji="1" lang="en-US" altLang="ja-JP" sz="1600" b="1" dirty="0" smtClean="0">
                <a:solidFill>
                  <a:prstClr val="black"/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 smtClean="0">
                <a:solidFill>
                  <a:prstClr val="black"/>
                </a:solidFill>
              </a:rPr>
              <a:t>- pitch : 400</a:t>
            </a:r>
            <a:r>
              <a:rPr kumimoji="1" lang="en-US" altLang="ja-JP" sz="1600" b="1" dirty="0" smtClean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kumimoji="1" lang="en-US" altLang="ja-JP" sz="1600" b="1" dirty="0" smtClean="0">
                <a:solidFill>
                  <a:prstClr val="black"/>
                </a:solidFill>
              </a:rPr>
              <a:t>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 smtClean="0">
                <a:solidFill>
                  <a:prstClr val="black"/>
                </a:solidFill>
              </a:rPr>
              <a:t>- gain : ~1000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 smtClean="0">
                <a:solidFill>
                  <a:prstClr val="black"/>
                </a:solidFill>
              </a:rPr>
              <a:t>- made by DNP</a:t>
            </a:r>
            <a:r>
              <a:rPr kumimoji="1" lang="en-US" altLang="ja-JP" sz="1600" b="1" dirty="0">
                <a:solidFill>
                  <a:prstClr val="black"/>
                </a:solidFill>
              </a:rPr>
              <a:t>, </a:t>
            </a:r>
            <a:r>
              <a:rPr kumimoji="1" lang="en-US" altLang="ja-JP" sz="1600" b="1" dirty="0" smtClean="0">
                <a:solidFill>
                  <a:prstClr val="black"/>
                </a:solidFill>
              </a:rPr>
              <a:t>Japan</a:t>
            </a:r>
            <a:endParaRPr kumimoji="1" lang="en-US" altLang="ja-JP" sz="1600" b="1" dirty="0">
              <a:solidFill>
                <a:prstClr val="black"/>
              </a:solidFill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H="1" flipV="1">
            <a:off x="1691680" y="3356992"/>
            <a:ext cx="648072" cy="20162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 flipV="1">
            <a:off x="2555776" y="2420888"/>
            <a:ext cx="4608512" cy="26642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6596608" y="1151104"/>
            <a:ext cx="2223864" cy="90974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 smtClean="0">
                <a:solidFill>
                  <a:prstClr val="black"/>
                </a:solidFill>
              </a:rPr>
              <a:t>Field cage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 smtClean="0">
                <a:solidFill>
                  <a:prstClr val="black"/>
                </a:solidFill>
              </a:rPr>
              <a:t>Drift length: 41cm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 smtClean="0">
                <a:solidFill>
                  <a:prstClr val="black"/>
                </a:solidFill>
              </a:rPr>
              <a:t>PEEK + copper wires</a:t>
            </a:r>
            <a:endParaRPr kumimoji="1" lang="ja-JP" altLang="en-US" sz="1600" b="1" dirty="0">
              <a:solidFill>
                <a:prstClr val="black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 flipH="1">
            <a:off x="4067944" y="1484784"/>
            <a:ext cx="2456656" cy="8640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9065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2" cstate="print"/>
          <a:srcRect l="10313" t="26234" r="9679" b="19846"/>
          <a:stretch>
            <a:fillRect/>
          </a:stretch>
        </p:blipFill>
        <p:spPr bwMode="auto">
          <a:xfrm>
            <a:off x="-267961" y="3141476"/>
            <a:ext cx="7612269" cy="453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コンテンツ プレースホルダー 2"/>
          <p:cNvSpPr txBox="1">
            <a:spLocks/>
          </p:cNvSpPr>
          <p:nvPr/>
        </p:nvSpPr>
        <p:spPr bwMode="auto">
          <a:xfrm>
            <a:off x="-37902" y="-26566"/>
            <a:ext cx="8858374" cy="356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defRPr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Blip>
                <a:blip r:embed="rId4"/>
              </a:buBlip>
              <a:defRPr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99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tabLst/>
              <a:defRPr/>
            </a:pPr>
            <a:r>
              <a:rPr kumimoji="1" lang="en-US" altLang="ja-JP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NEWAGE-0.3b’</a:t>
            </a:r>
            <a:r>
              <a:rPr kumimoji="1" lang="en-US" altLang="ja-JP" sz="3200" b="1" i="0" u="none" strike="noStrike" kern="0" cap="none" spc="0" normalizeH="0" noProof="0" dirty="0" smtClean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/>
                <a:ea typeface="HG丸ｺﾞｼｯｸM-PRO"/>
                <a:cs typeface="Arial"/>
              </a:rPr>
              <a:t> readouts</a:t>
            </a:r>
            <a:endParaRPr kumimoji="1" lang="en-US" altLang="ja-JP" sz="3200" b="1" i="0" u="none" strike="noStrike" kern="0" cap="none" spc="0" normalizeH="0" baseline="0" noProof="0" dirty="0" smtClean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Arial"/>
              <a:ea typeface="HG丸ｺﾞｼｯｸM-PRO"/>
              <a:cs typeface="Arial"/>
            </a:endParaRPr>
          </a:p>
          <a:p>
            <a:pPr lvl="1">
              <a:buClr>
                <a:srgbClr val="99FF99"/>
              </a:buClr>
            </a:pPr>
            <a:r>
              <a:rPr kumimoji="1" lang="en-US" altLang="ja-JP" kern="0" dirty="0" smtClean="0">
                <a:solidFill>
                  <a:srgbClr val="FFFF99"/>
                </a:solidFill>
                <a:latin typeface="Symbol" panose="05050102010706020507" pitchFamily="18" charset="2"/>
                <a:ea typeface="HG丸ｺﾞｼｯｸM-PRO"/>
                <a:cs typeface="Arial"/>
              </a:rPr>
              <a:t>m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/>
                <a:ea typeface="HG丸ｺﾞｼｯｸM-PRO"/>
                <a:cs typeface="Arial"/>
              </a:rPr>
              <a:t>-PIC is X-Y readout</a:t>
            </a:r>
            <a:endParaRPr kumimoji="1" lang="en-US" altLang="ja-JP" kern="0" baseline="30000" dirty="0" smtClean="0">
              <a:solidFill>
                <a:srgbClr val="FFFF99"/>
              </a:solidFill>
              <a:latin typeface="Arial"/>
              <a:ea typeface="HG丸ｺﾞｼｯｸM-PRO"/>
              <a:cs typeface="Arial"/>
            </a:endParaRPr>
          </a:p>
          <a:p>
            <a:pPr lvl="1">
              <a:buClr>
                <a:srgbClr val="99FF99"/>
              </a:buClr>
            </a:pPr>
            <a:r>
              <a:rPr kumimoji="1" lang="en-US" altLang="ja-JP" kern="0" dirty="0" smtClean="0">
                <a:solidFill>
                  <a:srgbClr val="FFFF99"/>
                </a:solidFill>
                <a:latin typeface="Arial"/>
                <a:ea typeface="HG丸ｺﾞｼｯｸM-PRO"/>
                <a:cs typeface="Arial"/>
              </a:rPr>
              <a:t>General purpose</a:t>
            </a:r>
            <a:br>
              <a:rPr kumimoji="1" lang="en-US" altLang="ja-JP" kern="0" dirty="0" smtClean="0">
                <a:solidFill>
                  <a:srgbClr val="FFFF99"/>
                </a:solidFill>
                <a:latin typeface="Arial"/>
                <a:ea typeface="HG丸ｺﾞｼｯｸM-PRO"/>
                <a:cs typeface="Arial"/>
              </a:rPr>
            </a:br>
            <a:r>
              <a:rPr kumimoji="1" lang="en-US" altLang="ja-JP" kern="0" dirty="0" smtClean="0">
                <a:solidFill>
                  <a:srgbClr val="FFFF99"/>
                </a:solidFill>
                <a:latin typeface="Arial"/>
                <a:ea typeface="HG丸ｺﾞｼｯｸM-PRO"/>
                <a:cs typeface="Arial"/>
              </a:rPr>
              <a:t>FPGA-based electronics</a:t>
            </a:r>
            <a:br>
              <a:rPr kumimoji="1" lang="en-US" altLang="ja-JP" kern="0" dirty="0" smtClean="0">
                <a:solidFill>
                  <a:srgbClr val="FFFF99"/>
                </a:solidFill>
                <a:latin typeface="Arial"/>
                <a:ea typeface="HG丸ｺﾞｼｯｸM-PRO"/>
                <a:cs typeface="Arial"/>
              </a:rPr>
            </a:br>
            <a:r>
              <a:rPr kumimoji="1" lang="en-US" altLang="ja-JP" kern="0" dirty="0" smtClean="0">
                <a:solidFill>
                  <a:srgbClr val="FFFF99"/>
                </a:solidFill>
                <a:latin typeface="Arial"/>
                <a:ea typeface="HG丸ｺﾞｼｯｸM-PRO"/>
                <a:cs typeface="Arial"/>
              </a:rPr>
              <a:t>since early 2000’s.</a:t>
            </a:r>
          </a:p>
          <a:p>
            <a:pPr lvl="1">
              <a:buClr>
                <a:srgbClr val="99FF99"/>
              </a:buClr>
            </a:pPr>
            <a:r>
              <a:rPr kumimoji="1" lang="en-US" altLang="ja-JP" kern="0" dirty="0">
                <a:solidFill>
                  <a:srgbClr val="FFFF99"/>
                </a:solidFill>
                <a:latin typeface="Arial"/>
                <a:ea typeface="HG丸ｺﾞｼｯｸM-PRO"/>
                <a:cs typeface="Arial"/>
              </a:rPr>
              <a:t>U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/>
                <a:ea typeface="HG丸ｺﾞｼｯｸM-PRO"/>
                <a:cs typeface="Arial"/>
              </a:rPr>
              <a:t>pdates are always</a:t>
            </a:r>
            <a:r>
              <a:rPr kumimoji="1" lang="en-US" altLang="ja-JP" kern="0" dirty="0">
                <a:solidFill>
                  <a:srgbClr val="FFFF99"/>
                </a:solidFill>
                <a:latin typeface="Arial"/>
                <a:ea typeface="HG丸ｺﾞｼｯｸM-PRO"/>
                <a:cs typeface="Arial"/>
              </a:rPr>
              <a:t/>
            </a:r>
            <a:br>
              <a:rPr kumimoji="1" lang="en-US" altLang="ja-JP" kern="0" dirty="0">
                <a:solidFill>
                  <a:srgbClr val="FFFF99"/>
                </a:solidFill>
                <a:latin typeface="Arial"/>
                <a:ea typeface="HG丸ｺﾞｼｯｸM-PRO"/>
                <a:cs typeface="Arial"/>
              </a:rPr>
            </a:br>
            <a:r>
              <a:rPr kumimoji="1" lang="ja-JP" altLang="en-US" kern="0" dirty="0" smtClean="0">
                <a:solidFill>
                  <a:srgbClr val="FFFF99"/>
                </a:solidFill>
                <a:latin typeface="Arial"/>
                <a:ea typeface="HG丸ｺﾞｼｯｸM-PRO"/>
                <a:cs typeface="Arial"/>
              </a:rPr>
              <a:t>　</a:t>
            </a:r>
            <a:r>
              <a:rPr kumimoji="1" lang="en-US" altLang="ja-JP" kern="0" dirty="0" smtClean="0">
                <a:solidFill>
                  <a:srgbClr val="FFFF99"/>
                </a:solidFill>
                <a:latin typeface="Arial"/>
                <a:ea typeface="HG丸ｺﾞｼｯｸM-PRO"/>
                <a:cs typeface="Arial"/>
              </a:rPr>
              <a:t>on-going</a:t>
            </a:r>
          </a:p>
          <a:p>
            <a:pPr lvl="1">
              <a:buClr>
                <a:srgbClr val="99FF99"/>
              </a:buClr>
            </a:pPr>
            <a:endParaRPr kumimoji="1" lang="en-US" altLang="ja-JP" kern="0" dirty="0" smtClean="0">
              <a:solidFill>
                <a:srgbClr val="FFFF99"/>
              </a:solidFill>
              <a:latin typeface="Arial"/>
              <a:ea typeface="HG丸ｺﾞｼｯｸM-PRO"/>
              <a:cs typeface="Arial"/>
            </a:endParaRPr>
          </a:p>
        </p:txBody>
      </p:sp>
      <p:pic>
        <p:nvPicPr>
          <p:cNvPr id="12" name="Picture 5" descr="C:\Users\kiseki\Dropbox\カメラアップロード\2013-01-18 23.05.37.jpg"/>
          <p:cNvPicPr>
            <a:picLocks noChangeAspect="1" noChangeArrowheads="1"/>
          </p:cNvPicPr>
          <p:nvPr/>
        </p:nvPicPr>
        <p:blipFill>
          <a:blip r:embed="rId5" cstate="print"/>
          <a:srcRect l="11922" r="1978"/>
          <a:stretch>
            <a:fillRect/>
          </a:stretch>
        </p:blipFill>
        <p:spPr bwMode="auto">
          <a:xfrm>
            <a:off x="5004048" y="682057"/>
            <a:ext cx="4680520" cy="3250999"/>
          </a:xfrm>
          <a:prstGeom prst="rect">
            <a:avLst/>
          </a:prstGeom>
          <a:noFill/>
        </p:spPr>
      </p:pic>
      <p:sp>
        <p:nvSpPr>
          <p:cNvPr id="2" name="テキスト ボックス 1"/>
          <p:cNvSpPr txBox="1"/>
          <p:nvPr/>
        </p:nvSpPr>
        <p:spPr>
          <a:xfrm>
            <a:off x="5292080" y="188640"/>
            <a:ext cx="1728192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kern="1200" dirty="0" smtClean="0">
                <a:solidFill>
                  <a:srgbClr val="FF0000"/>
                </a:solidFill>
                <a:latin typeface="Arial" charset="0"/>
                <a:ea typeface="HG丸ｺﾞｼｯｸM-PRO" pitchFamily="50" charset="-128"/>
                <a:cs typeface="+mn-cs"/>
              </a:rPr>
              <a:t>256ch  connector</a:t>
            </a:r>
            <a:endParaRPr kumimoji="1" lang="ja-JP" altLang="en-US" sz="2400" kern="1200" dirty="0">
              <a:solidFill>
                <a:srgbClr val="FF0000"/>
              </a:solidFill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004048" y="1196752"/>
            <a:ext cx="864096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4427984" y="3535744"/>
            <a:ext cx="864096" cy="9733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499992" y="4581128"/>
            <a:ext cx="1728192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kern="1200" dirty="0" smtClean="0">
                <a:solidFill>
                  <a:srgbClr val="FF0000"/>
                </a:solidFill>
                <a:latin typeface="Arial" charset="0"/>
                <a:ea typeface="HG丸ｺﾞｼｯｸM-PRO" pitchFamily="50" charset="-128"/>
                <a:cs typeface="+mn-cs"/>
              </a:rPr>
              <a:t>256ch  ASD box </a:t>
            </a:r>
            <a:endParaRPr kumimoji="1" lang="ja-JP" altLang="en-US" sz="2400" kern="1200" dirty="0">
              <a:solidFill>
                <a:srgbClr val="FF0000"/>
              </a:solidFill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115616" y="6270411"/>
            <a:ext cx="1440160" cy="47095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kern="1200" dirty="0" smtClean="0">
                <a:solidFill>
                  <a:srgbClr val="FF0000"/>
                </a:solidFill>
                <a:latin typeface="Arial" charset="0"/>
                <a:ea typeface="HG丸ｺﾞｼｯｸM-PRO" pitchFamily="50" charset="-128"/>
                <a:cs typeface="+mn-cs"/>
              </a:rPr>
              <a:t>FPGAs </a:t>
            </a:r>
            <a:endParaRPr kumimoji="1" lang="ja-JP" altLang="en-US" sz="2400" kern="1200" dirty="0">
              <a:solidFill>
                <a:srgbClr val="FF0000"/>
              </a:solidFill>
              <a:latin typeface="Arial" charset="0"/>
              <a:ea typeface="HG丸ｺﾞｼｯｸM-PRO" pitchFamily="50" charset="-128"/>
              <a:cs typeface="+mn-cs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907704" y="4581128"/>
            <a:ext cx="1368152" cy="15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308304" y="3276273"/>
            <a:ext cx="172819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kern="12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  <a:cs typeface="+mn-cs"/>
              </a:rPr>
              <a:t>NEWAGE-0.3b’</a:t>
            </a:r>
            <a:r>
              <a:rPr kumimoji="1" lang="ja-JP" altLang="en-US" sz="1600" kern="12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  <a:cs typeface="+mn-cs"/>
              </a:rPr>
              <a:t> </a:t>
            </a:r>
            <a:r>
              <a:rPr kumimoji="1" lang="en-US" altLang="ja-JP" sz="1600" kern="12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  <a:cs typeface="+mn-cs"/>
              </a:rPr>
              <a:t>(inside)</a:t>
            </a:r>
            <a:endParaRPr kumimoji="1" lang="ja-JP" altLang="en-US" sz="1600" kern="1200" dirty="0">
              <a:solidFill>
                <a:schemeClr val="bg1"/>
              </a:solidFill>
              <a:latin typeface="Arial" charset="0"/>
              <a:ea typeface="HG丸ｺﾞｼｯｸM-PRO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296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正方形/長方形 19"/>
          <p:cNvSpPr>
            <a:spLocks noChangeArrowheads="1"/>
          </p:cNvSpPr>
          <p:nvPr/>
        </p:nvSpPr>
        <p:spPr bwMode="auto">
          <a:xfrm>
            <a:off x="4071938" y="4572000"/>
            <a:ext cx="4786312" cy="2071688"/>
          </a:xfrm>
          <a:prstGeom prst="rect">
            <a:avLst/>
          </a:prstGeom>
          <a:solidFill>
            <a:schemeClr val="tx1"/>
          </a:solidFill>
          <a:ln w="31750" algn="ctr">
            <a:solidFill>
              <a:srgbClr val="000000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kumimoji="0" lang="ja-JP" altLang="en-US" smtClean="0">
              <a:solidFill>
                <a:srgbClr val="FFFFFF"/>
              </a:solidFill>
            </a:endParaRPr>
          </a:p>
        </p:txBody>
      </p:sp>
      <p:sp>
        <p:nvSpPr>
          <p:cNvPr id="22531" name="フッター プレースホルダ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Clr>
                <a:srgbClr val="FFFF99"/>
              </a:buClr>
            </a:pPr>
            <a:r>
              <a:rPr kumimoji="0" lang="en-US" altLang="ja-JP" sz="1400" smtClean="0">
                <a:solidFill>
                  <a:srgbClr val="FFFF99"/>
                </a:solidFill>
              </a:rPr>
              <a:t>July</a:t>
            </a:r>
            <a:r>
              <a:rPr kumimoji="0" lang="ja-JP" altLang="en-US" sz="1400" smtClean="0">
                <a:solidFill>
                  <a:srgbClr val="FFFF99"/>
                </a:solidFill>
              </a:rPr>
              <a:t> </a:t>
            </a:r>
            <a:r>
              <a:rPr kumimoji="0" lang="en-US" altLang="ja-JP" sz="1400" smtClean="0">
                <a:solidFill>
                  <a:srgbClr val="FFFF99"/>
                </a:solidFill>
              </a:rPr>
              <a:t>24, 2007 </a:t>
            </a:r>
            <a:r>
              <a:rPr kumimoji="0" lang="ja-JP" altLang="en-US" sz="1400" smtClean="0">
                <a:solidFill>
                  <a:srgbClr val="FFFF99"/>
                </a:solidFill>
              </a:rPr>
              <a:t>　</a:t>
            </a:r>
            <a:r>
              <a:rPr kumimoji="0" lang="en-US" altLang="ja-JP" sz="1400" smtClean="0">
                <a:solidFill>
                  <a:srgbClr val="FFFF99"/>
                </a:solidFill>
              </a:rPr>
              <a:t>Cygnus07</a:t>
            </a:r>
          </a:p>
        </p:txBody>
      </p:sp>
      <p:sp>
        <p:nvSpPr>
          <p:cNvPr id="22532" name="コンテンツ プレースホルダ 2"/>
          <p:cNvSpPr>
            <a:spLocks/>
          </p:cNvSpPr>
          <p:nvPr/>
        </p:nvSpPr>
        <p:spPr bwMode="auto">
          <a:xfrm>
            <a:off x="-428625" y="142875"/>
            <a:ext cx="6357938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1" eaLnBrk="1" hangingPunct="1">
              <a:spcBef>
                <a:spcPct val="20000"/>
              </a:spcBef>
              <a:buClr>
                <a:srgbClr val="99FF99"/>
              </a:buClr>
              <a:buSzPct val="75000"/>
              <a:buFont typeface="Wingdings" panose="05000000000000000000" pitchFamily="2" charset="2"/>
              <a:buBlip>
                <a:blip r:embed="rId2"/>
              </a:buBlip>
            </a:pPr>
            <a:r>
              <a:rPr lang="en-US" altLang="ja-JP" sz="2800" b="1" smtClean="0">
                <a:solidFill>
                  <a:srgbClr val="FFFF99"/>
                </a:solidFill>
              </a:rPr>
              <a:t>1500ch</a:t>
            </a:r>
            <a:r>
              <a:rPr lang="ja-JP" altLang="en-US" sz="2800" b="1" smtClean="0">
                <a:solidFill>
                  <a:srgbClr val="FFFF99"/>
                </a:solidFill>
              </a:rPr>
              <a:t> </a:t>
            </a:r>
            <a:r>
              <a:rPr lang="en-US" altLang="ja-JP" sz="2800" b="1" smtClean="0">
                <a:solidFill>
                  <a:srgbClr val="FFFF99"/>
                </a:solidFill>
              </a:rPr>
              <a:t>feedthrough</a:t>
            </a:r>
          </a:p>
          <a:p>
            <a:pPr lvl="2" eaLnBrk="1" hangingPunct="1">
              <a:spcBef>
                <a:spcPct val="20000"/>
              </a:spcBef>
              <a:buClr>
                <a:srgbClr val="FFFFFF"/>
              </a:buClr>
              <a:buSzPct val="75000"/>
              <a:buFontTx/>
              <a:buChar char="•"/>
            </a:pPr>
            <a:r>
              <a:rPr lang="en-US" altLang="ja-JP" b="1" smtClean="0">
                <a:solidFill>
                  <a:srgbClr val="BFA55B"/>
                </a:solidFill>
              </a:rPr>
              <a:t>feedthrough board</a:t>
            </a:r>
          </a:p>
          <a:p>
            <a:pPr lvl="2" eaLnBrk="1" hangingPunct="1">
              <a:spcBef>
                <a:spcPct val="20000"/>
              </a:spcBef>
              <a:buClr>
                <a:srgbClr val="FFFFFF"/>
              </a:buClr>
              <a:buSzPct val="75000"/>
              <a:buFontTx/>
              <a:buChar char="•"/>
            </a:pPr>
            <a:r>
              <a:rPr lang="en-US" altLang="ja-JP" b="1" smtClean="0">
                <a:solidFill>
                  <a:srgbClr val="BFA55B"/>
                </a:solidFill>
              </a:rPr>
              <a:t>everything</a:t>
            </a:r>
            <a:r>
              <a:rPr lang="ja-JP" altLang="en-US" b="1" smtClean="0">
                <a:solidFill>
                  <a:srgbClr val="BFA55B"/>
                </a:solidFill>
              </a:rPr>
              <a:t> </a:t>
            </a:r>
            <a:r>
              <a:rPr lang="en-US" altLang="ja-JP" b="1" smtClean="0">
                <a:solidFill>
                  <a:srgbClr val="BFA55B"/>
                </a:solidFill>
              </a:rPr>
              <a:t>is</a:t>
            </a:r>
            <a:r>
              <a:rPr lang="ja-JP" altLang="en-US" b="1" smtClean="0">
                <a:solidFill>
                  <a:srgbClr val="BFA55B"/>
                </a:solidFill>
              </a:rPr>
              <a:t> </a:t>
            </a:r>
            <a:r>
              <a:rPr lang="en-US" altLang="ja-JP" b="1" smtClean="0">
                <a:solidFill>
                  <a:srgbClr val="BFA55B"/>
                </a:solidFill>
              </a:rPr>
              <a:t>out</a:t>
            </a:r>
            <a:r>
              <a:rPr lang="ja-JP" altLang="en-US" b="1" smtClean="0">
                <a:solidFill>
                  <a:srgbClr val="BFA55B"/>
                </a:solidFill>
              </a:rPr>
              <a:t> </a:t>
            </a:r>
            <a:r>
              <a:rPr lang="en-US" altLang="ja-JP" b="1" smtClean="0">
                <a:solidFill>
                  <a:srgbClr val="BFA55B"/>
                </a:solidFill>
              </a:rPr>
              <a:t>of</a:t>
            </a:r>
            <a:r>
              <a:rPr lang="ja-JP" altLang="en-US" b="1" smtClean="0">
                <a:solidFill>
                  <a:srgbClr val="BFA55B"/>
                </a:solidFill>
              </a:rPr>
              <a:t> </a:t>
            </a:r>
            <a:r>
              <a:rPr lang="en-US" altLang="ja-JP" b="1" smtClean="0">
                <a:solidFill>
                  <a:srgbClr val="BFA55B"/>
                </a:solidFill>
              </a:rPr>
              <a:t>the</a:t>
            </a:r>
            <a:r>
              <a:rPr lang="ja-JP" altLang="en-US" b="1" smtClean="0">
                <a:solidFill>
                  <a:srgbClr val="BFA55B"/>
                </a:solidFill>
              </a:rPr>
              <a:t> </a:t>
            </a:r>
            <a:r>
              <a:rPr lang="en-US" altLang="ja-JP" b="1" smtClean="0">
                <a:solidFill>
                  <a:srgbClr val="BFA55B"/>
                </a:solidFill>
              </a:rPr>
              <a:t>vessel</a:t>
            </a:r>
          </a:p>
          <a:p>
            <a:pPr lvl="2" eaLnBrk="1" hangingPunct="1">
              <a:spcBef>
                <a:spcPct val="20000"/>
              </a:spcBef>
              <a:buClr>
                <a:srgbClr val="FFFFFF"/>
              </a:buClr>
              <a:buSzPct val="75000"/>
              <a:buFontTx/>
              <a:buChar char="•"/>
            </a:pPr>
            <a:r>
              <a:rPr lang="en-US" altLang="ja-JP" b="1" smtClean="0">
                <a:solidFill>
                  <a:srgbClr val="BFA55B"/>
                </a:solidFill>
              </a:rPr>
              <a:t>easy to maintain</a:t>
            </a:r>
          </a:p>
          <a:p>
            <a:pPr lvl="2" eaLnBrk="1" hangingPunct="1">
              <a:spcBef>
                <a:spcPct val="20000"/>
              </a:spcBef>
              <a:buClr>
                <a:srgbClr val="FFFFFF"/>
              </a:buClr>
              <a:buSzPct val="75000"/>
              <a:buFontTx/>
              <a:buChar char="•"/>
            </a:pPr>
            <a:r>
              <a:rPr lang="en-US" altLang="ja-JP" b="1" smtClean="0">
                <a:solidFill>
                  <a:srgbClr val="BFA55B"/>
                </a:solidFill>
              </a:rPr>
              <a:t>keep the gas purity </a:t>
            </a:r>
            <a:endParaRPr lang="ja-JP" altLang="en-US" b="1" smtClean="0">
              <a:solidFill>
                <a:srgbClr val="BFA55B"/>
              </a:solidFill>
            </a:endParaRPr>
          </a:p>
        </p:txBody>
      </p:sp>
      <p:pic>
        <p:nvPicPr>
          <p:cNvPr id="22533" name="Picture 3" descr="F:\200707cygnus\feedthrough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2500313"/>
            <a:ext cx="333375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428750"/>
            <a:ext cx="2951162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16"/>
          <p:cNvSpPr>
            <a:spLocks noChangeArrowheads="1"/>
          </p:cNvSpPr>
          <p:nvPr/>
        </p:nvSpPr>
        <p:spPr bwMode="auto">
          <a:xfrm>
            <a:off x="6715125" y="2036763"/>
            <a:ext cx="785813" cy="4635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kumimoji="0" lang="ja-JP" altLang="en-US" smtClean="0">
              <a:solidFill>
                <a:srgbClr val="FFFFFF"/>
              </a:solidFill>
            </a:endParaRPr>
          </a:p>
        </p:txBody>
      </p:sp>
      <p:cxnSp>
        <p:nvCxnSpPr>
          <p:cNvPr id="22536" name="直線矢印コネクタ 13"/>
          <p:cNvCxnSpPr>
            <a:cxnSpLocks noChangeShapeType="1"/>
            <a:stCxn id="22535" idx="1"/>
          </p:cNvCxnSpPr>
          <p:nvPr/>
        </p:nvCxnSpPr>
        <p:spPr bwMode="auto">
          <a:xfrm rot="10800000" flipV="1">
            <a:off x="4214813" y="2268538"/>
            <a:ext cx="2500312" cy="94615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フローチャート: 処理 14"/>
          <p:cNvSpPr/>
          <p:nvPr/>
        </p:nvSpPr>
        <p:spPr bwMode="auto">
          <a:xfrm>
            <a:off x="6143625" y="4857750"/>
            <a:ext cx="2357438" cy="1044575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 w="381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ja-JP" altLang="en-US">
              <a:solidFill>
                <a:srgbClr val="FFFFFF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22538" name="正方形/長方形 15"/>
          <p:cNvSpPr>
            <a:spLocks noChangeArrowheads="1"/>
          </p:cNvSpPr>
          <p:nvPr/>
        </p:nvSpPr>
        <p:spPr bwMode="auto">
          <a:xfrm>
            <a:off x="5357813" y="6000750"/>
            <a:ext cx="1714500" cy="14287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kumimoji="0" lang="ja-JP" altLang="en-US" smtClean="0">
              <a:solidFill>
                <a:srgbClr val="FFFFFF"/>
              </a:solidFill>
            </a:endParaRPr>
          </a:p>
        </p:txBody>
      </p:sp>
      <p:sp>
        <p:nvSpPr>
          <p:cNvPr id="17" name="フローチャート: 処理 16"/>
          <p:cNvSpPr/>
          <p:nvPr/>
        </p:nvSpPr>
        <p:spPr bwMode="auto">
          <a:xfrm>
            <a:off x="6143625" y="6181725"/>
            <a:ext cx="928688" cy="247650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 w="381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ja-JP" altLang="en-US">
              <a:solidFill>
                <a:srgbClr val="FFFFFF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22540" name="円/楕円 17"/>
          <p:cNvSpPr>
            <a:spLocks noChangeArrowheads="1"/>
          </p:cNvSpPr>
          <p:nvPr/>
        </p:nvSpPr>
        <p:spPr bwMode="auto">
          <a:xfrm>
            <a:off x="6215063" y="5856288"/>
            <a:ext cx="144462" cy="144462"/>
          </a:xfrm>
          <a:prstGeom prst="ellipse">
            <a:avLst/>
          </a:prstGeom>
          <a:solidFill>
            <a:schemeClr val="bg1"/>
          </a:solidFill>
          <a:ln w="31750" algn="ctr">
            <a:solidFill>
              <a:srgbClr val="000000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kumimoji="0" lang="ja-JP" altLang="en-US" smtClean="0">
              <a:solidFill>
                <a:srgbClr val="FFFFFF"/>
              </a:solidFill>
            </a:endParaRPr>
          </a:p>
        </p:txBody>
      </p:sp>
      <p:sp>
        <p:nvSpPr>
          <p:cNvPr id="22541" name="円/楕円 18"/>
          <p:cNvSpPr>
            <a:spLocks noChangeArrowheads="1"/>
          </p:cNvSpPr>
          <p:nvPr/>
        </p:nvSpPr>
        <p:spPr bwMode="auto">
          <a:xfrm>
            <a:off x="6856413" y="5856288"/>
            <a:ext cx="144462" cy="144462"/>
          </a:xfrm>
          <a:prstGeom prst="ellipse">
            <a:avLst/>
          </a:prstGeom>
          <a:solidFill>
            <a:schemeClr val="bg1"/>
          </a:solidFill>
          <a:ln w="31750" algn="ctr">
            <a:solidFill>
              <a:srgbClr val="000000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kumimoji="0" lang="ja-JP" altLang="en-US" smtClean="0">
              <a:solidFill>
                <a:srgbClr val="FFFFFF"/>
              </a:solidFill>
            </a:endParaRPr>
          </a:p>
        </p:txBody>
      </p:sp>
      <p:sp>
        <p:nvSpPr>
          <p:cNvPr id="22542" name="円/楕円 20"/>
          <p:cNvSpPr>
            <a:spLocks noChangeArrowheads="1"/>
          </p:cNvSpPr>
          <p:nvPr/>
        </p:nvSpPr>
        <p:spPr bwMode="auto">
          <a:xfrm>
            <a:off x="6215063" y="6142038"/>
            <a:ext cx="144462" cy="144462"/>
          </a:xfrm>
          <a:prstGeom prst="ellipse">
            <a:avLst/>
          </a:prstGeom>
          <a:solidFill>
            <a:schemeClr val="bg1"/>
          </a:solidFill>
          <a:ln w="31750" algn="ctr">
            <a:solidFill>
              <a:srgbClr val="000000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kumimoji="0" lang="ja-JP" altLang="en-US" smtClean="0">
              <a:solidFill>
                <a:srgbClr val="FFFFFF"/>
              </a:solidFill>
            </a:endParaRPr>
          </a:p>
        </p:txBody>
      </p:sp>
      <p:sp>
        <p:nvSpPr>
          <p:cNvPr id="22543" name="円/楕円 21"/>
          <p:cNvSpPr>
            <a:spLocks noChangeArrowheads="1"/>
          </p:cNvSpPr>
          <p:nvPr/>
        </p:nvSpPr>
        <p:spPr bwMode="auto">
          <a:xfrm>
            <a:off x="6856413" y="6142038"/>
            <a:ext cx="144462" cy="144462"/>
          </a:xfrm>
          <a:prstGeom prst="ellipse">
            <a:avLst/>
          </a:prstGeom>
          <a:solidFill>
            <a:schemeClr val="bg1"/>
          </a:solidFill>
          <a:ln w="31750" algn="ctr">
            <a:solidFill>
              <a:srgbClr val="000000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kumimoji="0" lang="ja-JP" altLang="en-US" smtClean="0">
              <a:solidFill>
                <a:srgbClr val="FFFFFF"/>
              </a:solidFill>
            </a:endParaRPr>
          </a:p>
        </p:txBody>
      </p:sp>
      <p:sp>
        <p:nvSpPr>
          <p:cNvPr id="22544" name="テキスト ボックス 22"/>
          <p:cNvSpPr txBox="1">
            <a:spLocks noChangeArrowheads="1"/>
          </p:cNvSpPr>
          <p:nvPr/>
        </p:nvSpPr>
        <p:spPr bwMode="auto">
          <a:xfrm>
            <a:off x="5000625" y="5286375"/>
            <a:ext cx="1357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800" smtClean="0">
                <a:solidFill>
                  <a:srgbClr val="000000"/>
                </a:solidFill>
              </a:rPr>
              <a:t>O-ring</a:t>
            </a:r>
            <a:endParaRPr lang="ja-JP" altLang="en-US" sz="1800" smtClean="0">
              <a:solidFill>
                <a:srgbClr val="000000"/>
              </a:solidFill>
            </a:endParaRPr>
          </a:p>
        </p:txBody>
      </p:sp>
      <p:sp>
        <p:nvSpPr>
          <p:cNvPr id="22545" name="テキスト ボックス 23"/>
          <p:cNvSpPr txBox="1">
            <a:spLocks noChangeArrowheads="1"/>
          </p:cNvSpPr>
          <p:nvPr/>
        </p:nvSpPr>
        <p:spPr bwMode="auto">
          <a:xfrm>
            <a:off x="7358063" y="6215063"/>
            <a:ext cx="1357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800" smtClean="0">
                <a:solidFill>
                  <a:srgbClr val="000000"/>
                </a:solidFill>
              </a:rPr>
              <a:t>O-ring</a:t>
            </a:r>
            <a:endParaRPr lang="ja-JP" altLang="en-US" sz="1800" smtClean="0">
              <a:solidFill>
                <a:srgbClr val="000000"/>
              </a:solidFill>
            </a:endParaRPr>
          </a:p>
        </p:txBody>
      </p:sp>
      <p:sp>
        <p:nvSpPr>
          <p:cNvPr id="22546" name="テキスト ボックス 24"/>
          <p:cNvSpPr txBox="1">
            <a:spLocks noChangeArrowheads="1"/>
          </p:cNvSpPr>
          <p:nvPr/>
        </p:nvSpPr>
        <p:spPr bwMode="auto">
          <a:xfrm>
            <a:off x="6500813" y="5072063"/>
            <a:ext cx="1643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800" smtClean="0">
                <a:solidFill>
                  <a:srgbClr val="000000"/>
                </a:solidFill>
              </a:rPr>
              <a:t>TPC volume</a:t>
            </a:r>
            <a:endParaRPr lang="ja-JP" altLang="en-US" sz="1800" smtClean="0">
              <a:solidFill>
                <a:srgbClr val="000000"/>
              </a:solidFill>
            </a:endParaRPr>
          </a:p>
        </p:txBody>
      </p:sp>
      <p:cxnSp>
        <p:nvCxnSpPr>
          <p:cNvPr id="22547" name="直線矢印コネクタ 26"/>
          <p:cNvCxnSpPr>
            <a:cxnSpLocks noChangeShapeType="1"/>
            <a:stCxn id="22540" idx="2"/>
          </p:cNvCxnSpPr>
          <p:nvPr/>
        </p:nvCxnSpPr>
        <p:spPr bwMode="auto">
          <a:xfrm rot="10800000">
            <a:off x="5643563" y="5643563"/>
            <a:ext cx="571500" cy="285750"/>
          </a:xfrm>
          <a:prstGeom prst="straightConnector1">
            <a:avLst/>
          </a:prstGeom>
          <a:noFill/>
          <a:ln w="3175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8" name="直線矢印コネクタ 28"/>
          <p:cNvCxnSpPr>
            <a:cxnSpLocks noChangeShapeType="1"/>
            <a:stCxn id="22543" idx="2"/>
          </p:cNvCxnSpPr>
          <p:nvPr/>
        </p:nvCxnSpPr>
        <p:spPr bwMode="auto">
          <a:xfrm rot="10800000" flipH="1" flipV="1">
            <a:off x="6856413" y="6215063"/>
            <a:ext cx="573087" cy="142875"/>
          </a:xfrm>
          <a:prstGeom prst="straightConnector1">
            <a:avLst/>
          </a:prstGeom>
          <a:noFill/>
          <a:ln w="3175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9" name="テキスト ボックス 29"/>
          <p:cNvSpPr txBox="1">
            <a:spLocks noChangeArrowheads="1"/>
          </p:cNvSpPr>
          <p:nvPr/>
        </p:nvSpPr>
        <p:spPr bwMode="auto">
          <a:xfrm>
            <a:off x="4857750" y="6000750"/>
            <a:ext cx="1357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800" smtClean="0">
                <a:solidFill>
                  <a:srgbClr val="000000"/>
                </a:solidFill>
              </a:rPr>
              <a:t>board</a:t>
            </a:r>
            <a:endParaRPr lang="ja-JP" altLang="en-US" sz="1800" smtClean="0">
              <a:solidFill>
                <a:srgbClr val="000000"/>
              </a:solidFill>
            </a:endParaRPr>
          </a:p>
        </p:txBody>
      </p:sp>
      <p:sp>
        <p:nvSpPr>
          <p:cNvPr id="22550" name="テキスト ボックス 30"/>
          <p:cNvSpPr txBox="1">
            <a:spLocks noChangeArrowheads="1"/>
          </p:cNvSpPr>
          <p:nvPr/>
        </p:nvSpPr>
        <p:spPr bwMode="auto">
          <a:xfrm>
            <a:off x="1928813" y="4643438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800" smtClean="0">
                <a:solidFill>
                  <a:srgbClr val="000000"/>
                </a:solidFill>
              </a:rPr>
              <a:t>256ch feedthrough board</a:t>
            </a:r>
            <a:endParaRPr lang="ja-JP" altLang="en-US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16">
  <a:themeElements>
    <a:clrScheme name="b16 15">
      <a:dk1>
        <a:srgbClr val="B2B2B2"/>
      </a:dk1>
      <a:lt1>
        <a:srgbClr val="FFFFFF"/>
      </a:lt1>
      <a:dk2>
        <a:srgbClr val="000000"/>
      </a:dk2>
      <a:lt2>
        <a:srgbClr val="99FF99"/>
      </a:lt2>
      <a:accent1>
        <a:srgbClr val="99CCFF"/>
      </a:accent1>
      <a:accent2>
        <a:srgbClr val="FF9999"/>
      </a:accent2>
      <a:accent3>
        <a:srgbClr val="AAAAAA"/>
      </a:accent3>
      <a:accent4>
        <a:srgbClr val="DADADA"/>
      </a:accent4>
      <a:accent5>
        <a:srgbClr val="CAE2FF"/>
      </a:accent5>
      <a:accent6>
        <a:srgbClr val="E78A8A"/>
      </a:accent6>
      <a:hlink>
        <a:srgbClr val="FFFF99"/>
      </a:hlink>
      <a:folHlink>
        <a:srgbClr val="BFA55B"/>
      </a:folHlink>
    </a:clrScheme>
    <a:fontScheme name="b16">
      <a:majorFont>
        <a:latin typeface="Arial"/>
        <a:ea typeface="HG丸ｺﾞｼｯｸM-PRO"/>
        <a:cs typeface="Arial"/>
      </a:majorFont>
      <a:minorFont>
        <a:latin typeface="Arial"/>
        <a:ea typeface="HG丸ｺﾞｼｯｸM-PRO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16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6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0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E7E700"/>
        </a:accent6>
        <a:hlink>
          <a:srgbClr val="00FF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1">
        <a:dk1>
          <a:srgbClr val="010199"/>
        </a:dk1>
        <a:lt1>
          <a:srgbClr val="FFFFFF"/>
        </a:lt1>
        <a:dk2>
          <a:srgbClr val="000000"/>
        </a:dk2>
        <a:lt2>
          <a:srgbClr val="99FF99"/>
        </a:lt2>
        <a:accent1>
          <a:srgbClr val="3399FF"/>
        </a:accent1>
        <a:accent2>
          <a:srgbClr val="FFFF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E7E78A"/>
        </a:accent6>
        <a:hlink>
          <a:srgbClr val="00FF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2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FF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E78A"/>
        </a:accent6>
        <a:hlink>
          <a:srgbClr val="CB9661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3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8A8A"/>
        </a:accent6>
        <a:hlink>
          <a:srgbClr val="CB9661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4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8A8A"/>
        </a:accent6>
        <a:hlink>
          <a:srgbClr val="FFFF99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5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8A8A"/>
        </a:accent6>
        <a:hlink>
          <a:srgbClr val="FFFF99"/>
        </a:hlink>
        <a:folHlink>
          <a:srgbClr val="BFA55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16">
  <a:themeElements>
    <a:clrScheme name="b16 15">
      <a:dk1>
        <a:srgbClr val="B2B2B2"/>
      </a:dk1>
      <a:lt1>
        <a:srgbClr val="FFFFFF"/>
      </a:lt1>
      <a:dk2>
        <a:srgbClr val="000000"/>
      </a:dk2>
      <a:lt2>
        <a:srgbClr val="99FF99"/>
      </a:lt2>
      <a:accent1>
        <a:srgbClr val="99CCFF"/>
      </a:accent1>
      <a:accent2>
        <a:srgbClr val="FF9999"/>
      </a:accent2>
      <a:accent3>
        <a:srgbClr val="AAAAAA"/>
      </a:accent3>
      <a:accent4>
        <a:srgbClr val="DADADA"/>
      </a:accent4>
      <a:accent5>
        <a:srgbClr val="CAE2FF"/>
      </a:accent5>
      <a:accent6>
        <a:srgbClr val="E78A8A"/>
      </a:accent6>
      <a:hlink>
        <a:srgbClr val="FFFF99"/>
      </a:hlink>
      <a:folHlink>
        <a:srgbClr val="BFA55B"/>
      </a:folHlink>
    </a:clrScheme>
    <a:fontScheme name="b16">
      <a:majorFont>
        <a:latin typeface="Arial"/>
        <a:ea typeface="HG丸ｺﾞｼｯｸM-PRO"/>
        <a:cs typeface="Arial"/>
      </a:majorFont>
      <a:minorFont>
        <a:latin typeface="Arial"/>
        <a:ea typeface="HG丸ｺﾞｼｯｸM-PRO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16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6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0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E7E700"/>
        </a:accent6>
        <a:hlink>
          <a:srgbClr val="00FF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1">
        <a:dk1>
          <a:srgbClr val="010199"/>
        </a:dk1>
        <a:lt1>
          <a:srgbClr val="FFFFFF"/>
        </a:lt1>
        <a:dk2>
          <a:srgbClr val="000000"/>
        </a:dk2>
        <a:lt2>
          <a:srgbClr val="99FF99"/>
        </a:lt2>
        <a:accent1>
          <a:srgbClr val="3399FF"/>
        </a:accent1>
        <a:accent2>
          <a:srgbClr val="FFFF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E7E78A"/>
        </a:accent6>
        <a:hlink>
          <a:srgbClr val="00FF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2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FF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E78A"/>
        </a:accent6>
        <a:hlink>
          <a:srgbClr val="CB9661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3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8A8A"/>
        </a:accent6>
        <a:hlink>
          <a:srgbClr val="CB9661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4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8A8A"/>
        </a:accent6>
        <a:hlink>
          <a:srgbClr val="FFFF99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5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8A8A"/>
        </a:accent6>
        <a:hlink>
          <a:srgbClr val="FFFF99"/>
        </a:hlink>
        <a:folHlink>
          <a:srgbClr val="BFA55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b16">
  <a:themeElements>
    <a:clrScheme name="b16 15">
      <a:dk1>
        <a:srgbClr val="B2B2B2"/>
      </a:dk1>
      <a:lt1>
        <a:srgbClr val="FFFFFF"/>
      </a:lt1>
      <a:dk2>
        <a:srgbClr val="000000"/>
      </a:dk2>
      <a:lt2>
        <a:srgbClr val="99FF99"/>
      </a:lt2>
      <a:accent1>
        <a:srgbClr val="99CCFF"/>
      </a:accent1>
      <a:accent2>
        <a:srgbClr val="FF9999"/>
      </a:accent2>
      <a:accent3>
        <a:srgbClr val="AAAAAA"/>
      </a:accent3>
      <a:accent4>
        <a:srgbClr val="DADADA"/>
      </a:accent4>
      <a:accent5>
        <a:srgbClr val="CAE2FF"/>
      </a:accent5>
      <a:accent6>
        <a:srgbClr val="E78A8A"/>
      </a:accent6>
      <a:hlink>
        <a:srgbClr val="FFFF99"/>
      </a:hlink>
      <a:folHlink>
        <a:srgbClr val="BFA55B"/>
      </a:folHlink>
    </a:clrScheme>
    <a:fontScheme name="b16">
      <a:majorFont>
        <a:latin typeface="Arial"/>
        <a:ea typeface="HG丸ｺﾞｼｯｸM-PRO"/>
        <a:cs typeface="Arial"/>
      </a:majorFont>
      <a:minorFont>
        <a:latin typeface="Arial"/>
        <a:ea typeface="HG丸ｺﾞｼｯｸM-PRO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16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6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0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E7E700"/>
        </a:accent6>
        <a:hlink>
          <a:srgbClr val="00FF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1">
        <a:dk1>
          <a:srgbClr val="010199"/>
        </a:dk1>
        <a:lt1>
          <a:srgbClr val="FFFFFF"/>
        </a:lt1>
        <a:dk2>
          <a:srgbClr val="000000"/>
        </a:dk2>
        <a:lt2>
          <a:srgbClr val="99FF99"/>
        </a:lt2>
        <a:accent1>
          <a:srgbClr val="3399FF"/>
        </a:accent1>
        <a:accent2>
          <a:srgbClr val="FFFF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E7E78A"/>
        </a:accent6>
        <a:hlink>
          <a:srgbClr val="00FF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2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FF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E78A"/>
        </a:accent6>
        <a:hlink>
          <a:srgbClr val="CB9661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3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8A8A"/>
        </a:accent6>
        <a:hlink>
          <a:srgbClr val="CB9661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4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8A8A"/>
        </a:accent6>
        <a:hlink>
          <a:srgbClr val="FFFF99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5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8A8A"/>
        </a:accent6>
        <a:hlink>
          <a:srgbClr val="FFFF99"/>
        </a:hlink>
        <a:folHlink>
          <a:srgbClr val="BFA55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16">
  <a:themeElements>
    <a:clrScheme name="b16 15">
      <a:dk1>
        <a:srgbClr val="B2B2B2"/>
      </a:dk1>
      <a:lt1>
        <a:srgbClr val="FFFFFF"/>
      </a:lt1>
      <a:dk2>
        <a:srgbClr val="000000"/>
      </a:dk2>
      <a:lt2>
        <a:srgbClr val="99FF99"/>
      </a:lt2>
      <a:accent1>
        <a:srgbClr val="99CCFF"/>
      </a:accent1>
      <a:accent2>
        <a:srgbClr val="FF9999"/>
      </a:accent2>
      <a:accent3>
        <a:srgbClr val="AAAAAA"/>
      </a:accent3>
      <a:accent4>
        <a:srgbClr val="DADADA"/>
      </a:accent4>
      <a:accent5>
        <a:srgbClr val="CAE2FF"/>
      </a:accent5>
      <a:accent6>
        <a:srgbClr val="E78A8A"/>
      </a:accent6>
      <a:hlink>
        <a:srgbClr val="FFFF99"/>
      </a:hlink>
      <a:folHlink>
        <a:srgbClr val="BFA55B"/>
      </a:folHlink>
    </a:clrScheme>
    <a:fontScheme name="b16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16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6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0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E7E700"/>
        </a:accent6>
        <a:hlink>
          <a:srgbClr val="00FF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1">
        <a:dk1>
          <a:srgbClr val="010199"/>
        </a:dk1>
        <a:lt1>
          <a:srgbClr val="FFFFFF"/>
        </a:lt1>
        <a:dk2>
          <a:srgbClr val="000000"/>
        </a:dk2>
        <a:lt2>
          <a:srgbClr val="99FF99"/>
        </a:lt2>
        <a:accent1>
          <a:srgbClr val="3399FF"/>
        </a:accent1>
        <a:accent2>
          <a:srgbClr val="FFFF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E7E78A"/>
        </a:accent6>
        <a:hlink>
          <a:srgbClr val="00FF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2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FF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E78A"/>
        </a:accent6>
        <a:hlink>
          <a:srgbClr val="CB9661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3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8A8A"/>
        </a:accent6>
        <a:hlink>
          <a:srgbClr val="CB9661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4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8A8A"/>
        </a:accent6>
        <a:hlink>
          <a:srgbClr val="FFFF99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5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8A8A"/>
        </a:accent6>
        <a:hlink>
          <a:srgbClr val="FFFF99"/>
        </a:hlink>
        <a:folHlink>
          <a:srgbClr val="BFA55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35655</TotalTime>
  <Words>909</Words>
  <Application>Microsoft Office PowerPoint</Application>
  <PresentationFormat>画面に合わせる (4:3)</PresentationFormat>
  <Paragraphs>270</Paragraphs>
  <Slides>28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28</vt:i4>
      </vt:variant>
    </vt:vector>
  </HeadingPairs>
  <TitlesOfParts>
    <vt:vector size="44" baseType="lpstr">
      <vt:lpstr>HG丸ｺﾞｼｯｸM-PRO</vt:lpstr>
      <vt:lpstr>ＭＳ Ｐゴシック</vt:lpstr>
      <vt:lpstr>ＭＳ Ｐ明朝</vt:lpstr>
      <vt:lpstr>ヒラギノ角ゴ ProN W6</vt:lpstr>
      <vt:lpstr>ヒラギノ明朝 Pro W6</vt:lpstr>
      <vt:lpstr>メイリオ</vt:lpstr>
      <vt:lpstr>Arial</vt:lpstr>
      <vt:lpstr>Calibri</vt:lpstr>
      <vt:lpstr>Symbol</vt:lpstr>
      <vt:lpstr>Wingdings</vt:lpstr>
      <vt:lpstr>b16</vt:lpstr>
      <vt:lpstr>blue</vt:lpstr>
      <vt:lpstr>2_b16</vt:lpstr>
      <vt:lpstr>Office テーマ</vt:lpstr>
      <vt:lpstr>1_b16</vt:lpstr>
      <vt:lpstr>3_b16</vt:lpstr>
      <vt:lpstr>NEWAGE</vt:lpstr>
      <vt:lpstr>Announcemens: CYGNUS and more</vt:lpstr>
      <vt:lpstr>NEWAGE</vt:lpstr>
      <vt:lpstr>NEWAGE</vt:lpstr>
      <vt:lpstr>PowerPoint プレゼンテーション</vt:lpstr>
      <vt:lpstr>NEWAGE detector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Event selection 1</vt:lpstr>
      <vt:lpstr>　Event selection 2</vt:lpstr>
      <vt:lpstr>　 Event selection 3</vt:lpstr>
      <vt:lpstr>　Efficiency</vt:lpstr>
      <vt:lpstr>NEWAGE Kamioka RUN14 results</vt:lpstr>
      <vt:lpstr>PowerPoint プレゼンテーション</vt:lpstr>
      <vt:lpstr>　Direction-sensitive limit</vt:lpstr>
      <vt:lpstr>PowerPoint プレゼンテーション</vt:lpstr>
      <vt:lpstr>PowerPoint プレゼンテーション</vt:lpstr>
      <vt:lpstr>PowerPoint プレゼンテーション</vt:lpstr>
      <vt:lpstr>NEWAGE R&amp;Ds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</vt:lpstr>
    </vt:vector>
  </TitlesOfParts>
  <Company>京都大学宇宙線研究室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NEWAGE</dc:title>
  <dc:creator>K MIUCHI</dc:creator>
  <cp:lastModifiedBy>miuchi</cp:lastModifiedBy>
  <cp:revision>503</cp:revision>
  <dcterms:created xsi:type="dcterms:W3CDTF">2003-01-21T03:19:49Z</dcterms:created>
  <dcterms:modified xsi:type="dcterms:W3CDTF">2015-06-02T18:39:33Z</dcterms:modified>
</cp:coreProperties>
</file>